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336" r:id="rId3"/>
    <p:sldId id="392" r:id="rId4"/>
    <p:sldId id="358" r:id="rId5"/>
    <p:sldId id="359" r:id="rId6"/>
    <p:sldId id="357" r:id="rId7"/>
    <p:sldId id="360" r:id="rId8"/>
    <p:sldId id="345" r:id="rId9"/>
    <p:sldId id="370" r:id="rId10"/>
    <p:sldId id="344" r:id="rId11"/>
    <p:sldId id="374" r:id="rId12"/>
    <p:sldId id="375" r:id="rId13"/>
    <p:sldId id="369" r:id="rId14"/>
    <p:sldId id="263" r:id="rId15"/>
    <p:sldId id="272" r:id="rId16"/>
    <p:sldId id="300" r:id="rId17"/>
    <p:sldId id="384" r:id="rId18"/>
    <p:sldId id="383" r:id="rId19"/>
    <p:sldId id="271" r:id="rId20"/>
    <p:sldId id="379" r:id="rId21"/>
    <p:sldId id="387" r:id="rId22"/>
    <p:sldId id="388" r:id="rId23"/>
    <p:sldId id="389" r:id="rId24"/>
    <p:sldId id="390" r:id="rId25"/>
    <p:sldId id="355" r:id="rId26"/>
    <p:sldId id="368" r:id="rId27"/>
    <p:sldId id="380" r:id="rId28"/>
    <p:sldId id="347" r:id="rId29"/>
    <p:sldId id="296" r:id="rId30"/>
    <p:sldId id="332" r:id="rId31"/>
    <p:sldId id="333" r:id="rId32"/>
    <p:sldId id="259" r:id="rId33"/>
    <p:sldId id="273" r:id="rId34"/>
    <p:sldId id="264" r:id="rId35"/>
    <p:sldId id="299" r:id="rId36"/>
    <p:sldId id="269" r:id="rId37"/>
    <p:sldId id="274" r:id="rId38"/>
  </p:sldIdLst>
  <p:sldSz cx="12192000" cy="6858000"/>
  <p:notesSz cx="6858000" cy="9144000"/>
  <p:defaultTextStyle>
    <a:defPPr>
      <a:defRPr lang="en-US"/>
    </a:defPPr>
    <a:lvl1pPr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342946"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2pPr>
    <a:lvl3pPr marL="685891"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3pPr>
    <a:lvl4pPr marL="1028837"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4pPr>
    <a:lvl5pPr marL="1371783"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5pPr>
    <a:lvl6pPr marL="1714729" algn="l" defTabSz="342946" rtl="0" eaLnBrk="1" latinLnBrk="0" hangingPunct="1">
      <a:defRPr sz="1800" kern="1200">
        <a:solidFill>
          <a:schemeClr val="tx1"/>
        </a:solidFill>
        <a:latin typeface="Arial" charset="0"/>
        <a:ea typeface="ＭＳ Ｐゴシック" charset="0"/>
        <a:cs typeface="ＭＳ Ｐゴシック" charset="0"/>
      </a:defRPr>
    </a:lvl6pPr>
    <a:lvl7pPr marL="2057674" algn="l" defTabSz="342946" rtl="0" eaLnBrk="1" latinLnBrk="0" hangingPunct="1">
      <a:defRPr sz="1800" kern="1200">
        <a:solidFill>
          <a:schemeClr val="tx1"/>
        </a:solidFill>
        <a:latin typeface="Arial" charset="0"/>
        <a:ea typeface="ＭＳ Ｐゴシック" charset="0"/>
        <a:cs typeface="ＭＳ Ｐゴシック" charset="0"/>
      </a:defRPr>
    </a:lvl7pPr>
    <a:lvl8pPr marL="2400620" algn="l" defTabSz="342946" rtl="0" eaLnBrk="1" latinLnBrk="0" hangingPunct="1">
      <a:defRPr sz="1800" kern="1200">
        <a:solidFill>
          <a:schemeClr val="tx1"/>
        </a:solidFill>
        <a:latin typeface="Arial" charset="0"/>
        <a:ea typeface="ＭＳ Ｐゴシック" charset="0"/>
        <a:cs typeface="ＭＳ Ｐゴシック" charset="0"/>
      </a:defRPr>
    </a:lvl8pPr>
    <a:lvl9pPr marL="2743566" algn="l" defTabSz="342946" rtl="0" eaLnBrk="1" latinLnBrk="0" hangingPunct="1">
      <a:defRPr sz="18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A441"/>
    <a:srgbClr val="595959"/>
    <a:srgbClr val="B9B9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3" autoAdjust="0"/>
    <p:restoredTop sz="93750" autoAdjust="0"/>
  </p:normalViewPr>
  <p:slideViewPr>
    <p:cSldViewPr snapToGrid="0">
      <p:cViewPr varScale="1">
        <p:scale>
          <a:sx n="104" d="100"/>
          <a:sy n="104" d="100"/>
        </p:scale>
        <p:origin x="3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idya\AppData\Local\Temp\Temp1_isqed-sh-v6.zip\isqed-sh-v6\fig\excel\bar_charts_n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idya\Google%20Drive\isqed-sh-v6\fig\excel\bar_charts_ne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idya\Google%20Drive\isqed-sh-v6\fig\excel\bar_charts_new.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vidya\AppData\Local\Temp\Temp1_isqed-sh-v6.zip\isqed-sh-v6\fig\excel\bar_charts_new.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08744587179174E-2"/>
          <c:y val="0.10328779462543163"/>
          <c:w val="0.89236265673449833"/>
          <c:h val="0.4089535764490726"/>
        </c:manualLayout>
      </c:layout>
      <c:barChart>
        <c:barDir val="col"/>
        <c:grouping val="clustered"/>
        <c:varyColors val="0"/>
        <c:ser>
          <c:idx val="0"/>
          <c:order val="0"/>
          <c:tx>
            <c:strRef>
              <c:f>ppt!$C$1</c:f>
              <c:strCache>
                <c:ptCount val="1"/>
                <c:pt idx="0">
                  <c:v>Average temperature rise (C)</c:v>
                </c:pt>
              </c:strCache>
            </c:strRef>
          </c:tx>
          <c:spPr>
            <a:solidFill>
              <a:schemeClr val="accent1"/>
            </a:solidFill>
            <a:ln>
              <a:noFill/>
            </a:ln>
            <a:effectLst/>
          </c:spPr>
          <c:invertIfNegative val="0"/>
          <c:cat>
            <c:multiLvlStrRef>
              <c:f>ppt!$A$2:$B$31</c:f>
              <c:multiLvlStrCache>
                <c:ptCount val="30"/>
                <c:lvl>
                  <c:pt idx="0">
                    <c:v>Bulk</c:v>
                  </c:pt>
                  <c:pt idx="1">
                    <c:v>SOI</c:v>
                  </c:pt>
                  <c:pt idx="2">
                    <c:v>GAAFET</c:v>
                  </c:pt>
                  <c:pt idx="3">
                    <c:v>Bulk</c:v>
                  </c:pt>
                  <c:pt idx="4">
                    <c:v>SOI</c:v>
                  </c:pt>
                  <c:pt idx="5">
                    <c:v>GAAFET</c:v>
                  </c:pt>
                  <c:pt idx="6">
                    <c:v>Bulk</c:v>
                  </c:pt>
                  <c:pt idx="7">
                    <c:v>SOI</c:v>
                  </c:pt>
                  <c:pt idx="8">
                    <c:v>GAAFET</c:v>
                  </c:pt>
                  <c:pt idx="9">
                    <c:v>Bulk</c:v>
                  </c:pt>
                  <c:pt idx="10">
                    <c:v>SOI</c:v>
                  </c:pt>
                  <c:pt idx="11">
                    <c:v>GAAFET</c:v>
                  </c:pt>
                  <c:pt idx="12">
                    <c:v>Bulk</c:v>
                  </c:pt>
                  <c:pt idx="13">
                    <c:v>SOI</c:v>
                  </c:pt>
                  <c:pt idx="14">
                    <c:v>GAAFET</c:v>
                  </c:pt>
                  <c:pt idx="15">
                    <c:v>Bulk</c:v>
                  </c:pt>
                  <c:pt idx="16">
                    <c:v>SOI</c:v>
                  </c:pt>
                  <c:pt idx="17">
                    <c:v>GAAFET</c:v>
                  </c:pt>
                  <c:pt idx="18">
                    <c:v>Bulk</c:v>
                  </c:pt>
                  <c:pt idx="19">
                    <c:v>SOI</c:v>
                  </c:pt>
                  <c:pt idx="20">
                    <c:v>GAAFET</c:v>
                  </c:pt>
                  <c:pt idx="21">
                    <c:v>Bulk</c:v>
                  </c:pt>
                  <c:pt idx="22">
                    <c:v>SOI</c:v>
                  </c:pt>
                  <c:pt idx="23">
                    <c:v>GAAFET</c:v>
                  </c:pt>
                  <c:pt idx="24">
                    <c:v>Bulk</c:v>
                  </c:pt>
                  <c:pt idx="25">
                    <c:v>SOI</c:v>
                  </c:pt>
                  <c:pt idx="26">
                    <c:v>GAAFET</c:v>
                  </c:pt>
                  <c:pt idx="27">
                    <c:v>Bulk</c:v>
                  </c:pt>
                  <c:pt idx="28">
                    <c:v>SOI</c:v>
                  </c:pt>
                  <c:pt idx="29">
                    <c:v>GAAFET</c:v>
                  </c:pt>
                </c:lvl>
                <c:lvl>
                  <c:pt idx="0">
                    <c:v>b15_C</c:v>
                  </c:pt>
                  <c:pt idx="3">
                    <c:v>b17_C</c:v>
                  </c:pt>
                  <c:pt idx="6">
                    <c:v>b18_C</c:v>
                  </c:pt>
                  <c:pt idx="9">
                    <c:v>b19_C</c:v>
                  </c:pt>
                  <c:pt idx="12">
                    <c:v>b20_C</c:v>
                  </c:pt>
                  <c:pt idx="15">
                    <c:v>b21_C</c:v>
                  </c:pt>
                  <c:pt idx="18">
                    <c:v>b22_C</c:v>
                  </c:pt>
                  <c:pt idx="21">
                    <c:v>c5315</c:v>
                  </c:pt>
                  <c:pt idx="24">
                    <c:v>c6288</c:v>
                  </c:pt>
                  <c:pt idx="27">
                    <c:v>c7552</c:v>
                  </c:pt>
                </c:lvl>
              </c:multiLvlStrCache>
            </c:multiLvlStrRef>
          </c:cat>
          <c:val>
            <c:numRef>
              <c:f>ppt!$C$2:$C$31</c:f>
              <c:numCache>
                <c:formatCode>General</c:formatCode>
                <c:ptCount val="30"/>
                <c:pt idx="0">
                  <c:v>3.082991244635191</c:v>
                </c:pt>
                <c:pt idx="1">
                  <c:v>8.539942154506436</c:v>
                </c:pt>
                <c:pt idx="2">
                  <c:v>9.4115622015450651</c:v>
                </c:pt>
                <c:pt idx="3">
                  <c:v>3.0697383690987139</c:v>
                </c:pt>
                <c:pt idx="4">
                  <c:v>8.531029321888413</c:v>
                </c:pt>
                <c:pt idx="5">
                  <c:v>11.903185167381974</c:v>
                </c:pt>
                <c:pt idx="6">
                  <c:v>3.0938345064377684</c:v>
                </c:pt>
                <c:pt idx="7">
                  <c:v>8.8348131587982852</c:v>
                </c:pt>
                <c:pt idx="8">
                  <c:v>12.278674180257514</c:v>
                </c:pt>
                <c:pt idx="9">
                  <c:v>3.0928487553648054</c:v>
                </c:pt>
                <c:pt idx="10">
                  <c:v>10.175141630901285</c:v>
                </c:pt>
                <c:pt idx="11">
                  <c:v>14.159766523605148</c:v>
                </c:pt>
                <c:pt idx="12">
                  <c:v>3.5343557081545067</c:v>
                </c:pt>
                <c:pt idx="13">
                  <c:v>11.082744549356226</c:v>
                </c:pt>
                <c:pt idx="14">
                  <c:v>14.78358266094421</c:v>
                </c:pt>
                <c:pt idx="15">
                  <c:v>3.5091642918454906</c:v>
                </c:pt>
                <c:pt idx="16">
                  <c:v>10.973490472103007</c:v>
                </c:pt>
                <c:pt idx="17">
                  <c:v>14.665703261802573</c:v>
                </c:pt>
                <c:pt idx="18">
                  <c:v>3.5349581115879802</c:v>
                </c:pt>
                <c:pt idx="19">
                  <c:v>11.063768841201719</c:v>
                </c:pt>
                <c:pt idx="20">
                  <c:v>14.758281716738194</c:v>
                </c:pt>
                <c:pt idx="21">
                  <c:v>3.4286612875536497</c:v>
                </c:pt>
                <c:pt idx="22">
                  <c:v>8.9132006317596559</c:v>
                </c:pt>
                <c:pt idx="23">
                  <c:v>15.299951931330471</c:v>
                </c:pt>
                <c:pt idx="24">
                  <c:v>4.1232324463519303</c:v>
                </c:pt>
                <c:pt idx="25">
                  <c:v>11.211157246351934</c:v>
                </c:pt>
                <c:pt idx="26">
                  <c:v>17.669040343347646</c:v>
                </c:pt>
                <c:pt idx="27">
                  <c:v>3.4431737339055801</c:v>
                </c:pt>
                <c:pt idx="28">
                  <c:v>8.9753686660944201</c:v>
                </c:pt>
                <c:pt idx="29">
                  <c:v>15.367804463519319</c:v>
                </c:pt>
              </c:numCache>
            </c:numRef>
          </c:val>
          <c:extLst>
            <c:ext xmlns:c16="http://schemas.microsoft.com/office/drawing/2014/chart" uri="{C3380CC4-5D6E-409C-BE32-E72D297353CC}">
              <c16:uniqueId val="{00000000-545E-49B4-B1FC-2B37C874D291}"/>
            </c:ext>
          </c:extLst>
        </c:ser>
        <c:ser>
          <c:idx val="1"/>
          <c:order val="1"/>
          <c:tx>
            <c:strRef>
              <c:f>ppt!$D$1</c:f>
              <c:strCache>
                <c:ptCount val="1"/>
                <c:pt idx="0">
                  <c:v>Peak temperature rise (C)</c:v>
                </c:pt>
              </c:strCache>
            </c:strRef>
          </c:tx>
          <c:spPr>
            <a:solidFill>
              <a:schemeClr val="accent2"/>
            </a:solidFill>
            <a:ln>
              <a:noFill/>
            </a:ln>
            <a:effectLst/>
          </c:spPr>
          <c:invertIfNegative val="0"/>
          <c:cat>
            <c:multiLvlStrRef>
              <c:f>ppt!$A$2:$B$31</c:f>
              <c:multiLvlStrCache>
                <c:ptCount val="30"/>
                <c:lvl>
                  <c:pt idx="0">
                    <c:v>Bulk</c:v>
                  </c:pt>
                  <c:pt idx="1">
                    <c:v>SOI</c:v>
                  </c:pt>
                  <c:pt idx="2">
                    <c:v>GAAFET</c:v>
                  </c:pt>
                  <c:pt idx="3">
                    <c:v>Bulk</c:v>
                  </c:pt>
                  <c:pt idx="4">
                    <c:v>SOI</c:v>
                  </c:pt>
                  <c:pt idx="5">
                    <c:v>GAAFET</c:v>
                  </c:pt>
                  <c:pt idx="6">
                    <c:v>Bulk</c:v>
                  </c:pt>
                  <c:pt idx="7">
                    <c:v>SOI</c:v>
                  </c:pt>
                  <c:pt idx="8">
                    <c:v>GAAFET</c:v>
                  </c:pt>
                  <c:pt idx="9">
                    <c:v>Bulk</c:v>
                  </c:pt>
                  <c:pt idx="10">
                    <c:v>SOI</c:v>
                  </c:pt>
                  <c:pt idx="11">
                    <c:v>GAAFET</c:v>
                  </c:pt>
                  <c:pt idx="12">
                    <c:v>Bulk</c:v>
                  </c:pt>
                  <c:pt idx="13">
                    <c:v>SOI</c:v>
                  </c:pt>
                  <c:pt idx="14">
                    <c:v>GAAFET</c:v>
                  </c:pt>
                  <c:pt idx="15">
                    <c:v>Bulk</c:v>
                  </c:pt>
                  <c:pt idx="16">
                    <c:v>SOI</c:v>
                  </c:pt>
                  <c:pt idx="17">
                    <c:v>GAAFET</c:v>
                  </c:pt>
                  <c:pt idx="18">
                    <c:v>Bulk</c:v>
                  </c:pt>
                  <c:pt idx="19">
                    <c:v>SOI</c:v>
                  </c:pt>
                  <c:pt idx="20">
                    <c:v>GAAFET</c:v>
                  </c:pt>
                  <c:pt idx="21">
                    <c:v>Bulk</c:v>
                  </c:pt>
                  <c:pt idx="22">
                    <c:v>SOI</c:v>
                  </c:pt>
                  <c:pt idx="23">
                    <c:v>GAAFET</c:v>
                  </c:pt>
                  <c:pt idx="24">
                    <c:v>Bulk</c:v>
                  </c:pt>
                  <c:pt idx="25">
                    <c:v>SOI</c:v>
                  </c:pt>
                  <c:pt idx="26">
                    <c:v>GAAFET</c:v>
                  </c:pt>
                  <c:pt idx="27">
                    <c:v>Bulk</c:v>
                  </c:pt>
                  <c:pt idx="28">
                    <c:v>SOI</c:v>
                  </c:pt>
                  <c:pt idx="29">
                    <c:v>GAAFET</c:v>
                  </c:pt>
                </c:lvl>
                <c:lvl>
                  <c:pt idx="0">
                    <c:v>b15_C</c:v>
                  </c:pt>
                  <c:pt idx="3">
                    <c:v>b17_C</c:v>
                  </c:pt>
                  <c:pt idx="6">
                    <c:v>b18_C</c:v>
                  </c:pt>
                  <c:pt idx="9">
                    <c:v>b19_C</c:v>
                  </c:pt>
                  <c:pt idx="12">
                    <c:v>b20_C</c:v>
                  </c:pt>
                  <c:pt idx="15">
                    <c:v>b21_C</c:v>
                  </c:pt>
                  <c:pt idx="18">
                    <c:v>b22_C</c:v>
                  </c:pt>
                  <c:pt idx="21">
                    <c:v>c5315</c:v>
                  </c:pt>
                  <c:pt idx="24">
                    <c:v>c6288</c:v>
                  </c:pt>
                  <c:pt idx="27">
                    <c:v>c7552</c:v>
                  </c:pt>
                </c:lvl>
              </c:multiLvlStrCache>
            </c:multiLvlStrRef>
          </c:cat>
          <c:val>
            <c:numRef>
              <c:f>ppt!$D$2:$D$31</c:f>
              <c:numCache>
                <c:formatCode>General</c:formatCode>
                <c:ptCount val="30"/>
                <c:pt idx="0">
                  <c:v>12.684425751072965</c:v>
                </c:pt>
                <c:pt idx="1">
                  <c:v>38.001251502145919</c:v>
                </c:pt>
                <c:pt idx="2">
                  <c:v>40.538079697854087</c:v>
                </c:pt>
                <c:pt idx="3">
                  <c:v>12.467560515021463</c:v>
                </c:pt>
                <c:pt idx="4">
                  <c:v>37.656238626609444</c:v>
                </c:pt>
                <c:pt idx="5">
                  <c:v>39.281084978540775</c:v>
                </c:pt>
                <c:pt idx="6">
                  <c:v>12.649376824034334</c:v>
                </c:pt>
                <c:pt idx="7">
                  <c:v>37.966750214592267</c:v>
                </c:pt>
                <c:pt idx="8">
                  <c:v>40.0253270386266</c:v>
                </c:pt>
                <c:pt idx="9">
                  <c:v>16.184937339055796</c:v>
                </c:pt>
                <c:pt idx="10">
                  <c:v>39.200034334763949</c:v>
                </c:pt>
                <c:pt idx="11">
                  <c:v>40.907574248927041</c:v>
                </c:pt>
                <c:pt idx="12">
                  <c:v>12.214003433476393</c:v>
                </c:pt>
                <c:pt idx="13">
                  <c:v>36.64310557939914</c:v>
                </c:pt>
                <c:pt idx="14">
                  <c:v>38.30464377682403</c:v>
                </c:pt>
                <c:pt idx="15">
                  <c:v>12.214003433476393</c:v>
                </c:pt>
                <c:pt idx="16">
                  <c:v>36.64310557939914</c:v>
                </c:pt>
                <c:pt idx="17">
                  <c:v>38.30464377682403</c:v>
                </c:pt>
                <c:pt idx="18">
                  <c:v>12.214003433476393</c:v>
                </c:pt>
                <c:pt idx="19">
                  <c:v>36.79370643776825</c:v>
                </c:pt>
                <c:pt idx="20">
                  <c:v>38.746588841201721</c:v>
                </c:pt>
                <c:pt idx="21">
                  <c:v>10.76713991416309</c:v>
                </c:pt>
                <c:pt idx="22">
                  <c:v>36.664445994849785</c:v>
                </c:pt>
                <c:pt idx="23">
                  <c:v>37.864889270386264</c:v>
                </c:pt>
                <c:pt idx="24">
                  <c:v>5.5365256652360557</c:v>
                </c:pt>
                <c:pt idx="25">
                  <c:v>16.441184425751064</c:v>
                </c:pt>
                <c:pt idx="26">
                  <c:v>21.646587124463501</c:v>
                </c:pt>
                <c:pt idx="27">
                  <c:v>12.876099570815452</c:v>
                </c:pt>
                <c:pt idx="28">
                  <c:v>34.123814523605098</c:v>
                </c:pt>
                <c:pt idx="29">
                  <c:v>40.249859227467823</c:v>
                </c:pt>
              </c:numCache>
            </c:numRef>
          </c:val>
          <c:extLst>
            <c:ext xmlns:c16="http://schemas.microsoft.com/office/drawing/2014/chart" uri="{C3380CC4-5D6E-409C-BE32-E72D297353CC}">
              <c16:uniqueId val="{00000001-545E-49B4-B1FC-2B37C874D291}"/>
            </c:ext>
          </c:extLst>
        </c:ser>
        <c:dLbls>
          <c:showLegendKey val="0"/>
          <c:showVal val="0"/>
          <c:showCatName val="0"/>
          <c:showSerName val="0"/>
          <c:showPercent val="0"/>
          <c:showBubbleSize val="0"/>
        </c:dLbls>
        <c:gapWidth val="219"/>
        <c:overlap val="-27"/>
        <c:axId val="657777336"/>
        <c:axId val="657776680"/>
      </c:barChart>
      <c:catAx>
        <c:axId val="65777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7776680"/>
        <c:crosses val="autoZero"/>
        <c:auto val="1"/>
        <c:lblAlgn val="ctr"/>
        <c:lblOffset val="100"/>
        <c:noMultiLvlLbl val="0"/>
      </c:catAx>
      <c:valAx>
        <c:axId val="657776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Temperature rise (C)</a:t>
                </a:r>
              </a:p>
            </c:rich>
          </c:tx>
          <c:layout>
            <c:manualLayout>
              <c:xMode val="edge"/>
              <c:yMode val="edge"/>
              <c:x val="5.8867985933446039E-3"/>
              <c:y val="0.146552268291684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7777336"/>
        <c:crosses val="autoZero"/>
        <c:crossBetween val="between"/>
      </c:valAx>
      <c:spPr>
        <a:noFill/>
        <a:ln>
          <a:noFill/>
        </a:ln>
        <a:effectLst/>
      </c:spPr>
    </c:plotArea>
    <c:legend>
      <c:legendPos val="b"/>
      <c:layout>
        <c:manualLayout>
          <c:xMode val="edge"/>
          <c:yMode val="edge"/>
          <c:x val="0.49291790080577186"/>
          <c:y val="4.7085477201075461E-3"/>
          <c:w val="0.50561035328049275"/>
          <c:h val="7.3221599389516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52768561794292E-2"/>
          <c:y val="0.12350848902189809"/>
          <c:w val="0.89217886943236568"/>
          <c:h val="0.40076488363308826"/>
        </c:manualLayout>
      </c:layout>
      <c:barChart>
        <c:barDir val="col"/>
        <c:grouping val="stacked"/>
        <c:varyColors val="0"/>
        <c:ser>
          <c:idx val="0"/>
          <c:order val="0"/>
          <c:tx>
            <c:strRef>
              <c:f>ppt!$C$1</c:f>
              <c:strCache>
                <c:ptCount val="1"/>
                <c:pt idx="0">
                  <c:v>BTI</c:v>
                </c:pt>
              </c:strCache>
            </c:strRef>
          </c:tx>
          <c:spPr>
            <a:solidFill>
              <a:schemeClr val="accent1"/>
            </a:solidFill>
            <a:ln>
              <a:noFill/>
            </a:ln>
            <a:effectLst/>
          </c:spPr>
          <c:invertIfNegative val="0"/>
          <c:cat>
            <c:multiLvlStrRef>
              <c:f>ppt!$A$2:$B$31</c:f>
              <c:multiLvlStrCache>
                <c:ptCount val="30"/>
                <c:lvl>
                  <c:pt idx="0">
                    <c:v>Bulk</c:v>
                  </c:pt>
                  <c:pt idx="1">
                    <c:v>SOI</c:v>
                  </c:pt>
                  <c:pt idx="2">
                    <c:v>GAAFET</c:v>
                  </c:pt>
                  <c:pt idx="3">
                    <c:v>Bulk</c:v>
                  </c:pt>
                  <c:pt idx="4">
                    <c:v>SOI</c:v>
                  </c:pt>
                  <c:pt idx="5">
                    <c:v>GAAFET</c:v>
                  </c:pt>
                  <c:pt idx="6">
                    <c:v>Bulk</c:v>
                  </c:pt>
                  <c:pt idx="7">
                    <c:v>SOI</c:v>
                  </c:pt>
                  <c:pt idx="8">
                    <c:v>GAAFET</c:v>
                  </c:pt>
                  <c:pt idx="9">
                    <c:v>Bulk</c:v>
                  </c:pt>
                  <c:pt idx="10">
                    <c:v>SOI</c:v>
                  </c:pt>
                  <c:pt idx="11">
                    <c:v>GAAFET</c:v>
                  </c:pt>
                  <c:pt idx="12">
                    <c:v>Bulk</c:v>
                  </c:pt>
                  <c:pt idx="13">
                    <c:v>SOI</c:v>
                  </c:pt>
                  <c:pt idx="14">
                    <c:v>GAAFET</c:v>
                  </c:pt>
                  <c:pt idx="15">
                    <c:v>Bulk</c:v>
                  </c:pt>
                  <c:pt idx="16">
                    <c:v>SOI</c:v>
                  </c:pt>
                  <c:pt idx="17">
                    <c:v>GAAFET</c:v>
                  </c:pt>
                  <c:pt idx="18">
                    <c:v>Bulk</c:v>
                  </c:pt>
                  <c:pt idx="19">
                    <c:v>SOI</c:v>
                  </c:pt>
                  <c:pt idx="20">
                    <c:v>GAAFET</c:v>
                  </c:pt>
                  <c:pt idx="21">
                    <c:v>Bulk</c:v>
                  </c:pt>
                  <c:pt idx="22">
                    <c:v>SOI</c:v>
                  </c:pt>
                  <c:pt idx="23">
                    <c:v>GAAFET</c:v>
                  </c:pt>
                  <c:pt idx="24">
                    <c:v>Bulk</c:v>
                  </c:pt>
                  <c:pt idx="25">
                    <c:v>SOI</c:v>
                  </c:pt>
                  <c:pt idx="26">
                    <c:v>GAAFET</c:v>
                  </c:pt>
                  <c:pt idx="27">
                    <c:v>Bulk</c:v>
                  </c:pt>
                  <c:pt idx="28">
                    <c:v>SOI</c:v>
                  </c:pt>
                  <c:pt idx="29">
                    <c:v>GAAFET</c:v>
                  </c:pt>
                </c:lvl>
                <c:lvl>
                  <c:pt idx="0">
                    <c:v>b15_C</c:v>
                  </c:pt>
                  <c:pt idx="3">
                    <c:v>b17_C</c:v>
                  </c:pt>
                  <c:pt idx="6">
                    <c:v>b18_C</c:v>
                  </c:pt>
                  <c:pt idx="9">
                    <c:v>b19_C</c:v>
                  </c:pt>
                  <c:pt idx="12">
                    <c:v>b20_C</c:v>
                  </c:pt>
                  <c:pt idx="15">
                    <c:v>b21_C</c:v>
                  </c:pt>
                  <c:pt idx="18">
                    <c:v>b22_C</c:v>
                  </c:pt>
                  <c:pt idx="21">
                    <c:v>c5315</c:v>
                  </c:pt>
                  <c:pt idx="24">
                    <c:v>c6288</c:v>
                  </c:pt>
                  <c:pt idx="27">
                    <c:v>c7552</c:v>
                  </c:pt>
                </c:lvl>
              </c:multiLvlStrCache>
            </c:multiLvlStrRef>
          </c:cat>
          <c:val>
            <c:numRef>
              <c:f>ppt!$C$2:$C$31</c:f>
              <c:numCache>
                <c:formatCode>General</c:formatCode>
                <c:ptCount val="30"/>
                <c:pt idx="0">
                  <c:v>4.4651462720330573</c:v>
                </c:pt>
                <c:pt idx="1">
                  <c:v>6.8386787500485271</c:v>
                </c:pt>
                <c:pt idx="2">
                  <c:v>10.279229744072653</c:v>
                </c:pt>
                <c:pt idx="3">
                  <c:v>6.1176609809393367</c:v>
                </c:pt>
                <c:pt idx="4">
                  <c:v>9.5235464900876341</c:v>
                </c:pt>
                <c:pt idx="5">
                  <c:v>14.146231509026444</c:v>
                </c:pt>
                <c:pt idx="6">
                  <c:v>7.7057986900631539</c:v>
                </c:pt>
                <c:pt idx="7">
                  <c:v>9.9457727796038817</c:v>
                </c:pt>
                <c:pt idx="8">
                  <c:v>12.859451159705394</c:v>
                </c:pt>
                <c:pt idx="9">
                  <c:v>8.9634351573257227</c:v>
                </c:pt>
                <c:pt idx="10">
                  <c:v>10.242338473550653</c:v>
                </c:pt>
                <c:pt idx="11">
                  <c:v>13.885179010583132</c:v>
                </c:pt>
                <c:pt idx="12">
                  <c:v>3.2207246264774199</c:v>
                </c:pt>
                <c:pt idx="13">
                  <c:v>4.701087742345929</c:v>
                </c:pt>
                <c:pt idx="14">
                  <c:v>6.4304113871910022</c:v>
                </c:pt>
                <c:pt idx="15">
                  <c:v>3.2118013962179974</c:v>
                </c:pt>
                <c:pt idx="16">
                  <c:v>4.6841113410979629</c:v>
                </c:pt>
                <c:pt idx="17">
                  <c:v>6.3880257324141567</c:v>
                </c:pt>
                <c:pt idx="18">
                  <c:v>2.917929400400245</c:v>
                </c:pt>
                <c:pt idx="19">
                  <c:v>4.286337775394415</c:v>
                </c:pt>
                <c:pt idx="20">
                  <c:v>5.8191911845897923</c:v>
                </c:pt>
                <c:pt idx="21">
                  <c:v>2.8389294006390426</c:v>
                </c:pt>
                <c:pt idx="22">
                  <c:v>3.800598279712855</c:v>
                </c:pt>
                <c:pt idx="23">
                  <c:v>5.0217201908844578</c:v>
                </c:pt>
                <c:pt idx="24">
                  <c:v>2.5736296453568683</c:v>
                </c:pt>
                <c:pt idx="25">
                  <c:v>3.7106399414442097</c:v>
                </c:pt>
                <c:pt idx="26">
                  <c:v>5.0308233748936368</c:v>
                </c:pt>
                <c:pt idx="27">
                  <c:v>4.9667992750901719</c:v>
                </c:pt>
                <c:pt idx="28">
                  <c:v>5.7638508349436162</c:v>
                </c:pt>
                <c:pt idx="29">
                  <c:v>7.7422902859704958</c:v>
                </c:pt>
              </c:numCache>
            </c:numRef>
          </c:val>
          <c:extLst>
            <c:ext xmlns:c16="http://schemas.microsoft.com/office/drawing/2014/chart" uri="{C3380CC4-5D6E-409C-BE32-E72D297353CC}">
              <c16:uniqueId val="{00000000-1B3A-482C-90B2-92A191764DC7}"/>
            </c:ext>
          </c:extLst>
        </c:ser>
        <c:ser>
          <c:idx val="1"/>
          <c:order val="1"/>
          <c:tx>
            <c:strRef>
              <c:f>ppt!$D$1</c:f>
              <c:strCache>
                <c:ptCount val="1"/>
                <c:pt idx="0">
                  <c:v>HCI</c:v>
                </c:pt>
              </c:strCache>
            </c:strRef>
          </c:tx>
          <c:spPr>
            <a:solidFill>
              <a:schemeClr val="accent2"/>
            </a:solidFill>
            <a:ln>
              <a:noFill/>
            </a:ln>
            <a:effectLst/>
          </c:spPr>
          <c:invertIfNegative val="0"/>
          <c:cat>
            <c:multiLvlStrRef>
              <c:f>ppt!$A$2:$B$31</c:f>
              <c:multiLvlStrCache>
                <c:ptCount val="30"/>
                <c:lvl>
                  <c:pt idx="0">
                    <c:v>Bulk</c:v>
                  </c:pt>
                  <c:pt idx="1">
                    <c:v>SOI</c:v>
                  </c:pt>
                  <c:pt idx="2">
                    <c:v>GAAFET</c:v>
                  </c:pt>
                  <c:pt idx="3">
                    <c:v>Bulk</c:v>
                  </c:pt>
                  <c:pt idx="4">
                    <c:v>SOI</c:v>
                  </c:pt>
                  <c:pt idx="5">
                    <c:v>GAAFET</c:v>
                  </c:pt>
                  <c:pt idx="6">
                    <c:v>Bulk</c:v>
                  </c:pt>
                  <c:pt idx="7">
                    <c:v>SOI</c:v>
                  </c:pt>
                  <c:pt idx="8">
                    <c:v>GAAFET</c:v>
                  </c:pt>
                  <c:pt idx="9">
                    <c:v>Bulk</c:v>
                  </c:pt>
                  <c:pt idx="10">
                    <c:v>SOI</c:v>
                  </c:pt>
                  <c:pt idx="11">
                    <c:v>GAAFET</c:v>
                  </c:pt>
                  <c:pt idx="12">
                    <c:v>Bulk</c:v>
                  </c:pt>
                  <c:pt idx="13">
                    <c:v>SOI</c:v>
                  </c:pt>
                  <c:pt idx="14">
                    <c:v>GAAFET</c:v>
                  </c:pt>
                  <c:pt idx="15">
                    <c:v>Bulk</c:v>
                  </c:pt>
                  <c:pt idx="16">
                    <c:v>SOI</c:v>
                  </c:pt>
                  <c:pt idx="17">
                    <c:v>GAAFET</c:v>
                  </c:pt>
                  <c:pt idx="18">
                    <c:v>Bulk</c:v>
                  </c:pt>
                  <c:pt idx="19">
                    <c:v>SOI</c:v>
                  </c:pt>
                  <c:pt idx="20">
                    <c:v>GAAFET</c:v>
                  </c:pt>
                  <c:pt idx="21">
                    <c:v>Bulk</c:v>
                  </c:pt>
                  <c:pt idx="22">
                    <c:v>SOI</c:v>
                  </c:pt>
                  <c:pt idx="23">
                    <c:v>GAAFET</c:v>
                  </c:pt>
                  <c:pt idx="24">
                    <c:v>Bulk</c:v>
                  </c:pt>
                  <c:pt idx="25">
                    <c:v>SOI</c:v>
                  </c:pt>
                  <c:pt idx="26">
                    <c:v>GAAFET</c:v>
                  </c:pt>
                  <c:pt idx="27">
                    <c:v>Bulk</c:v>
                  </c:pt>
                  <c:pt idx="28">
                    <c:v>SOI</c:v>
                  </c:pt>
                  <c:pt idx="29">
                    <c:v>GAAFET</c:v>
                  </c:pt>
                </c:lvl>
                <c:lvl>
                  <c:pt idx="0">
                    <c:v>b15_C</c:v>
                  </c:pt>
                  <c:pt idx="3">
                    <c:v>b17_C</c:v>
                  </c:pt>
                  <c:pt idx="6">
                    <c:v>b18_C</c:v>
                  </c:pt>
                  <c:pt idx="9">
                    <c:v>b19_C</c:v>
                  </c:pt>
                  <c:pt idx="12">
                    <c:v>b20_C</c:v>
                  </c:pt>
                  <c:pt idx="15">
                    <c:v>b21_C</c:v>
                  </c:pt>
                  <c:pt idx="18">
                    <c:v>b22_C</c:v>
                  </c:pt>
                  <c:pt idx="21">
                    <c:v>c5315</c:v>
                  </c:pt>
                  <c:pt idx="24">
                    <c:v>c6288</c:v>
                  </c:pt>
                  <c:pt idx="27">
                    <c:v>c7552</c:v>
                  </c:pt>
                </c:lvl>
              </c:multiLvlStrCache>
            </c:multiLvlStrRef>
          </c:cat>
          <c:val>
            <c:numRef>
              <c:f>ppt!$D$2:$D$31</c:f>
              <c:numCache>
                <c:formatCode>General</c:formatCode>
                <c:ptCount val="30"/>
                <c:pt idx="0">
                  <c:v>5.003213797611922</c:v>
                </c:pt>
                <c:pt idx="1">
                  <c:v>3.8595418497659182</c:v>
                </c:pt>
                <c:pt idx="2">
                  <c:v>0</c:v>
                </c:pt>
                <c:pt idx="3">
                  <c:v>4.9953061508064343</c:v>
                </c:pt>
                <c:pt idx="4">
                  <c:v>3.8595418497659182</c:v>
                </c:pt>
                <c:pt idx="5">
                  <c:v>0</c:v>
                </c:pt>
                <c:pt idx="6">
                  <c:v>6.797975986138673</c:v>
                </c:pt>
                <c:pt idx="7">
                  <c:v>5.2303280579048526</c:v>
                </c:pt>
                <c:pt idx="8">
                  <c:v>0</c:v>
                </c:pt>
                <c:pt idx="9">
                  <c:v>7.5943634959111339</c:v>
                </c:pt>
                <c:pt idx="10">
                  <c:v>5.350152240104407</c:v>
                </c:pt>
                <c:pt idx="11">
                  <c:v>0</c:v>
                </c:pt>
                <c:pt idx="12">
                  <c:v>6.7215282880235021</c:v>
                </c:pt>
                <c:pt idx="13">
                  <c:v>5.2631578947368407</c:v>
                </c:pt>
                <c:pt idx="14">
                  <c:v>0</c:v>
                </c:pt>
                <c:pt idx="15">
                  <c:v>6.0607610959205234</c:v>
                </c:pt>
                <c:pt idx="16">
                  <c:v>4.8008970178271966</c:v>
                </c:pt>
                <c:pt idx="17">
                  <c:v>0</c:v>
                </c:pt>
                <c:pt idx="18">
                  <c:v>6.0365758034376631</c:v>
                </c:pt>
                <c:pt idx="19">
                  <c:v>4.782057488901831</c:v>
                </c:pt>
                <c:pt idx="20">
                  <c:v>0</c:v>
                </c:pt>
                <c:pt idx="21">
                  <c:v>5.4483892117151491</c:v>
                </c:pt>
                <c:pt idx="22">
                  <c:v>4.3770518649063836</c:v>
                </c:pt>
                <c:pt idx="23">
                  <c:v>0</c:v>
                </c:pt>
                <c:pt idx="24">
                  <c:v>4.9787979036640495</c:v>
                </c:pt>
                <c:pt idx="25">
                  <c:v>3.9079983038309201</c:v>
                </c:pt>
                <c:pt idx="26">
                  <c:v>0</c:v>
                </c:pt>
                <c:pt idx="27">
                  <c:v>3.2691605997949762</c:v>
                </c:pt>
                <c:pt idx="28">
                  <c:v>2.7755885153472306</c:v>
                </c:pt>
                <c:pt idx="29">
                  <c:v>0</c:v>
                </c:pt>
              </c:numCache>
            </c:numRef>
          </c:val>
          <c:extLst>
            <c:ext xmlns:c16="http://schemas.microsoft.com/office/drawing/2014/chart" uri="{C3380CC4-5D6E-409C-BE32-E72D297353CC}">
              <c16:uniqueId val="{00000001-1B3A-482C-90B2-92A191764DC7}"/>
            </c:ext>
          </c:extLst>
        </c:ser>
        <c:dLbls>
          <c:showLegendKey val="0"/>
          <c:showVal val="0"/>
          <c:showCatName val="0"/>
          <c:showSerName val="0"/>
          <c:showPercent val="0"/>
          <c:showBubbleSize val="0"/>
        </c:dLbls>
        <c:gapWidth val="150"/>
        <c:overlap val="100"/>
        <c:axId val="582515464"/>
        <c:axId val="582515792"/>
      </c:barChart>
      <c:catAx>
        <c:axId val="58251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582515792"/>
        <c:crosses val="autoZero"/>
        <c:auto val="1"/>
        <c:lblAlgn val="ctr"/>
        <c:lblOffset val="100"/>
        <c:noMultiLvlLbl val="0"/>
      </c:catAx>
      <c:valAx>
        <c:axId val="582515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r>
                  <a:rPr lang="en-US" sz="1400" baseline="0"/>
                  <a:t>Percentage degradation in circuit delay after 10 years due to SH</a:t>
                </a:r>
              </a:p>
            </c:rich>
          </c:tx>
          <c:layout>
            <c:manualLayout>
              <c:xMode val="edge"/>
              <c:yMode val="edge"/>
              <c:x val="6.3026355994329339E-3"/>
              <c:y val="0.1111056859928219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582515464"/>
        <c:crosses val="autoZero"/>
        <c:crossBetween val="between"/>
      </c:valAx>
      <c:spPr>
        <a:noFill/>
        <a:ln>
          <a:noFill/>
        </a:ln>
        <a:effectLst/>
      </c:spPr>
    </c:plotArea>
    <c:legend>
      <c:legendPos val="b"/>
      <c:layout>
        <c:manualLayout>
          <c:xMode val="edge"/>
          <c:yMode val="edge"/>
          <c:x val="0.80150257193740559"/>
          <c:y val="0.11007278675117563"/>
          <c:w val="0.18344287044486832"/>
          <c:h val="9.0995167520681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90" baseline="0">
          <a:latin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IN" sz="1600" dirty="0"/>
              <a:t>Temperature</a:t>
            </a:r>
            <a:r>
              <a:rPr lang="en-IN" sz="1600" baseline="0" dirty="0"/>
              <a:t> rise in a NAND4x1 cell </a:t>
            </a:r>
            <a:endParaRPr lang="en-IN" sz="1600" dirty="0"/>
          </a:p>
        </c:rich>
      </c:tx>
      <c:layout>
        <c:manualLayout>
          <c:xMode val="edge"/>
          <c:yMode val="edge"/>
          <c:x val="0.20905760007966781"/>
          <c:y val="1.199742418092934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381102452093043"/>
          <c:y val="0.29752946729294472"/>
          <c:w val="0.72013701408395969"/>
          <c:h val="0.42418963161962453"/>
        </c:manualLayout>
      </c:layout>
      <c:barChart>
        <c:barDir val="col"/>
        <c:grouping val="clustered"/>
        <c:varyColors val="0"/>
        <c:ser>
          <c:idx val="0"/>
          <c:order val="0"/>
          <c:tx>
            <c:strRef>
              <c:f>Sheet1!$B$1</c:f>
              <c:strCache>
                <c:ptCount val="1"/>
                <c:pt idx="0">
                  <c:v>GAAFET</c:v>
                </c:pt>
              </c:strCache>
            </c:strRef>
          </c:tx>
          <c:spPr>
            <a:solidFill>
              <a:schemeClr val="accent1"/>
            </a:solidFill>
            <a:ln>
              <a:noFill/>
            </a:ln>
            <a:effectLst/>
          </c:spPr>
          <c:invertIfNegative val="0"/>
          <c:cat>
            <c:strRef>
              <c:f>Sheet1!$A$2:$A$3</c:f>
              <c:strCache>
                <c:ptCount val="2"/>
                <c:pt idx="0">
                  <c:v>PUN w/ 2 contacts</c:v>
                </c:pt>
                <c:pt idx="1">
                  <c:v>PUN w/ 3 contacts</c:v>
                </c:pt>
              </c:strCache>
            </c:strRef>
          </c:cat>
          <c:val>
            <c:numRef>
              <c:f>Sheet1!$B$2:$B$3</c:f>
              <c:numCache>
                <c:formatCode>General</c:formatCode>
                <c:ptCount val="2"/>
                <c:pt idx="0">
                  <c:v>18.100000000000001</c:v>
                </c:pt>
                <c:pt idx="1">
                  <c:v>13.8</c:v>
                </c:pt>
              </c:numCache>
            </c:numRef>
          </c:val>
          <c:extLst>
            <c:ext xmlns:c16="http://schemas.microsoft.com/office/drawing/2014/chart" uri="{C3380CC4-5D6E-409C-BE32-E72D297353CC}">
              <c16:uniqueId val="{00000000-94AA-448E-8A5D-2BAE08E8C613}"/>
            </c:ext>
          </c:extLst>
        </c:ser>
        <c:ser>
          <c:idx val="1"/>
          <c:order val="1"/>
          <c:tx>
            <c:strRef>
              <c:f>Sheet1!$C$1</c:f>
              <c:strCache>
                <c:ptCount val="1"/>
                <c:pt idx="0">
                  <c:v>SOI FinFET</c:v>
                </c:pt>
              </c:strCache>
            </c:strRef>
          </c:tx>
          <c:spPr>
            <a:solidFill>
              <a:schemeClr val="accent2"/>
            </a:solidFill>
            <a:ln>
              <a:noFill/>
            </a:ln>
            <a:effectLst/>
          </c:spPr>
          <c:invertIfNegative val="0"/>
          <c:cat>
            <c:strRef>
              <c:f>Sheet1!$A$2:$A$3</c:f>
              <c:strCache>
                <c:ptCount val="2"/>
                <c:pt idx="0">
                  <c:v>PUN w/ 2 contacts</c:v>
                </c:pt>
                <c:pt idx="1">
                  <c:v>PUN w/ 3 contacts</c:v>
                </c:pt>
              </c:strCache>
            </c:strRef>
          </c:cat>
          <c:val>
            <c:numRef>
              <c:f>Sheet1!$C$2:$C$3</c:f>
              <c:numCache>
                <c:formatCode>General</c:formatCode>
                <c:ptCount val="2"/>
                <c:pt idx="0">
                  <c:v>8.8000000000000007</c:v>
                </c:pt>
                <c:pt idx="1">
                  <c:v>6.5</c:v>
                </c:pt>
              </c:numCache>
            </c:numRef>
          </c:val>
          <c:extLst>
            <c:ext xmlns:c16="http://schemas.microsoft.com/office/drawing/2014/chart" uri="{C3380CC4-5D6E-409C-BE32-E72D297353CC}">
              <c16:uniqueId val="{00000003-94AA-448E-8A5D-2BAE08E8C613}"/>
            </c:ext>
          </c:extLst>
        </c:ser>
        <c:dLbls>
          <c:showLegendKey val="0"/>
          <c:showVal val="0"/>
          <c:showCatName val="0"/>
          <c:showSerName val="0"/>
          <c:showPercent val="0"/>
          <c:showBubbleSize val="0"/>
        </c:dLbls>
        <c:gapWidth val="219"/>
        <c:overlap val="-27"/>
        <c:axId val="685780607"/>
        <c:axId val="389737055"/>
      </c:barChart>
      <c:catAx>
        <c:axId val="68578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9737055"/>
        <c:crosses val="autoZero"/>
        <c:auto val="0"/>
        <c:lblAlgn val="ctr"/>
        <c:lblOffset val="100"/>
        <c:noMultiLvlLbl val="0"/>
      </c:catAx>
      <c:valAx>
        <c:axId val="389737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sz="1600" baseline="0" dirty="0"/>
                  <a:t>Temperature rise(K)</a:t>
                </a:r>
              </a:p>
            </c:rich>
          </c:tx>
          <c:layout>
            <c:manualLayout>
              <c:xMode val="edge"/>
              <c:yMode val="edge"/>
              <c:x val="7.5960719876514869E-3"/>
              <c:y val="0.1592584587420672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5780607"/>
        <c:crosses val="autoZero"/>
        <c:crossBetween val="between"/>
      </c:valAx>
      <c:spPr>
        <a:noFill/>
        <a:ln>
          <a:noFill/>
        </a:ln>
        <a:effectLst/>
      </c:spPr>
    </c:plotArea>
    <c:legend>
      <c:legendPos val="b"/>
      <c:layout>
        <c:manualLayout>
          <c:xMode val="edge"/>
          <c:yMode val="edge"/>
          <c:x val="0.35005628968969627"/>
          <c:y val="0.21378554260164423"/>
          <c:w val="0.61580774261962945"/>
          <c:h val="7.52992047883805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6410851536121"/>
          <c:y val="5.1538241760370362E-2"/>
          <c:w val="0.88275552591050088"/>
          <c:h val="0.66668646085310135"/>
        </c:manualLayout>
      </c:layout>
      <c:barChart>
        <c:barDir val="col"/>
        <c:grouping val="clustered"/>
        <c:varyColors val="0"/>
        <c:ser>
          <c:idx val="0"/>
          <c:order val="0"/>
          <c:tx>
            <c:strRef>
              <c:f>Sheet1!$B$1</c:f>
              <c:strCache>
                <c:ptCount val="1"/>
                <c:pt idx="0">
                  <c:v>Bulk</c:v>
                </c:pt>
              </c:strCache>
            </c:strRef>
          </c:tx>
          <c:spPr>
            <a:solidFill>
              <a:schemeClr val="accent1"/>
            </a:solidFill>
            <a:ln>
              <a:noFill/>
            </a:ln>
            <a:effectLst/>
          </c:spPr>
          <c:invertIfNegative val="0"/>
          <c:cat>
            <c:strRef>
              <c:f>Sheet1!$A$2:$A$11</c:f>
              <c:strCache>
                <c:ptCount val="10"/>
                <c:pt idx="0">
                  <c:v>b15_C</c:v>
                </c:pt>
                <c:pt idx="1">
                  <c:v>b17_C</c:v>
                </c:pt>
                <c:pt idx="2">
                  <c:v>b18_C</c:v>
                </c:pt>
                <c:pt idx="3">
                  <c:v>b19_C</c:v>
                </c:pt>
                <c:pt idx="4">
                  <c:v>b20_C</c:v>
                </c:pt>
                <c:pt idx="5">
                  <c:v>b21_C</c:v>
                </c:pt>
                <c:pt idx="6">
                  <c:v>b22_C</c:v>
                </c:pt>
                <c:pt idx="7">
                  <c:v>c5315</c:v>
                </c:pt>
                <c:pt idx="8">
                  <c:v>c6288</c:v>
                </c:pt>
                <c:pt idx="9">
                  <c:v>c7552</c:v>
                </c:pt>
              </c:strCache>
            </c:strRef>
          </c:cat>
          <c:val>
            <c:numRef>
              <c:f>Sheet1!$B$2:$B$11</c:f>
              <c:numCache>
                <c:formatCode>General</c:formatCode>
                <c:ptCount val="10"/>
                <c:pt idx="0">
                  <c:v>11.719399529944001</c:v>
                </c:pt>
                <c:pt idx="1">
                  <c:v>11.6724855775223</c:v>
                </c:pt>
                <c:pt idx="2">
                  <c:v>11.7577625746103</c:v>
                </c:pt>
                <c:pt idx="3">
                  <c:v>11.754275809277001</c:v>
                </c:pt>
                <c:pt idx="4">
                  <c:v>13.300382744224301</c:v>
                </c:pt>
                <c:pt idx="5">
                  <c:v>13.2129993307547</c:v>
                </c:pt>
                <c:pt idx="6">
                  <c:v>13.302471123084</c:v>
                </c:pt>
                <c:pt idx="7">
                  <c:v>12.9330794993051</c:v>
                </c:pt>
                <c:pt idx="8">
                  <c:v>15.314803281731599</c:v>
                </c:pt>
                <c:pt idx="9">
                  <c:v>12.9836170830927</c:v>
                </c:pt>
              </c:numCache>
            </c:numRef>
          </c:val>
          <c:extLst>
            <c:ext xmlns:c16="http://schemas.microsoft.com/office/drawing/2014/chart" uri="{C3380CC4-5D6E-409C-BE32-E72D297353CC}">
              <c16:uniqueId val="{00000000-9A52-46B4-85C0-8C8498C83BE8}"/>
            </c:ext>
          </c:extLst>
        </c:ser>
        <c:ser>
          <c:idx val="1"/>
          <c:order val="1"/>
          <c:tx>
            <c:strRef>
              <c:f>Sheet1!$C$1</c:f>
              <c:strCache>
                <c:ptCount val="1"/>
                <c:pt idx="0">
                  <c:v>SOI</c:v>
                </c:pt>
              </c:strCache>
            </c:strRef>
          </c:tx>
          <c:spPr>
            <a:solidFill>
              <a:schemeClr val="accent2"/>
            </a:solidFill>
            <a:ln>
              <a:noFill/>
            </a:ln>
            <a:effectLst/>
          </c:spPr>
          <c:invertIfNegative val="0"/>
          <c:cat>
            <c:strRef>
              <c:f>Sheet1!$A$2:$A$11</c:f>
              <c:strCache>
                <c:ptCount val="10"/>
                <c:pt idx="0">
                  <c:v>b15_C</c:v>
                </c:pt>
                <c:pt idx="1">
                  <c:v>b17_C</c:v>
                </c:pt>
                <c:pt idx="2">
                  <c:v>b18_C</c:v>
                </c:pt>
                <c:pt idx="3">
                  <c:v>b19_C</c:v>
                </c:pt>
                <c:pt idx="4">
                  <c:v>b20_C</c:v>
                </c:pt>
                <c:pt idx="5">
                  <c:v>b21_C</c:v>
                </c:pt>
                <c:pt idx="6">
                  <c:v>b22_C</c:v>
                </c:pt>
                <c:pt idx="7">
                  <c:v>c5315</c:v>
                </c:pt>
                <c:pt idx="8">
                  <c:v>c6288</c:v>
                </c:pt>
                <c:pt idx="9">
                  <c:v>c7552</c:v>
                </c:pt>
              </c:strCache>
            </c:strRef>
          </c:cat>
          <c:val>
            <c:numRef>
              <c:f>Sheet1!$C$2:$C$11</c:f>
              <c:numCache>
                <c:formatCode>General</c:formatCode>
                <c:ptCount val="10"/>
                <c:pt idx="0">
                  <c:v>28.833057241046902</c:v>
                </c:pt>
                <c:pt idx="1">
                  <c:v>28.808377154320802</c:v>
                </c:pt>
                <c:pt idx="2">
                  <c:v>29.644095584441502</c:v>
                </c:pt>
                <c:pt idx="3">
                  <c:v>33.200260863042601</c:v>
                </c:pt>
                <c:pt idx="4">
                  <c:v>35.491886371966302</c:v>
                </c:pt>
                <c:pt idx="5">
                  <c:v>35.220833953784002</c:v>
                </c:pt>
                <c:pt idx="6">
                  <c:v>35.444901862546502</c:v>
                </c:pt>
                <c:pt idx="7">
                  <c:v>29.857922268634599</c:v>
                </c:pt>
                <c:pt idx="8">
                  <c:v>35.808816905693298</c:v>
                </c:pt>
                <c:pt idx="9">
                  <c:v>30.026978419283299</c:v>
                </c:pt>
              </c:numCache>
            </c:numRef>
          </c:val>
          <c:extLst>
            <c:ext xmlns:c16="http://schemas.microsoft.com/office/drawing/2014/chart" uri="{C3380CC4-5D6E-409C-BE32-E72D297353CC}">
              <c16:uniqueId val="{00000001-9A52-46B4-85C0-8C8498C83BE8}"/>
            </c:ext>
          </c:extLst>
        </c:ser>
        <c:ser>
          <c:idx val="2"/>
          <c:order val="2"/>
          <c:tx>
            <c:strRef>
              <c:f>Sheet1!$D$1</c:f>
              <c:strCache>
                <c:ptCount val="1"/>
                <c:pt idx="0">
                  <c:v>GAAFET</c:v>
                </c:pt>
              </c:strCache>
            </c:strRef>
          </c:tx>
          <c:spPr>
            <a:solidFill>
              <a:schemeClr val="bg2">
                <a:lumMod val="75000"/>
              </a:schemeClr>
            </a:solidFill>
            <a:ln>
              <a:noFill/>
            </a:ln>
            <a:effectLst/>
          </c:spPr>
          <c:invertIfNegative val="0"/>
          <c:cat>
            <c:strRef>
              <c:f>Sheet1!$A$2:$A$11</c:f>
              <c:strCache>
                <c:ptCount val="10"/>
                <c:pt idx="0">
                  <c:v>b15_C</c:v>
                </c:pt>
                <c:pt idx="1">
                  <c:v>b17_C</c:v>
                </c:pt>
                <c:pt idx="2">
                  <c:v>b18_C</c:v>
                </c:pt>
                <c:pt idx="3">
                  <c:v>b19_C</c:v>
                </c:pt>
                <c:pt idx="4">
                  <c:v>b20_C</c:v>
                </c:pt>
                <c:pt idx="5">
                  <c:v>b21_C</c:v>
                </c:pt>
                <c:pt idx="6">
                  <c:v>b22_C</c:v>
                </c:pt>
                <c:pt idx="7">
                  <c:v>c5315</c:v>
                </c:pt>
                <c:pt idx="8">
                  <c:v>c6288</c:v>
                </c:pt>
                <c:pt idx="9">
                  <c:v>c7552</c:v>
                </c:pt>
              </c:strCache>
            </c:strRef>
          </c:cat>
          <c:val>
            <c:numRef>
              <c:f>Sheet1!$D$2:$D$11</c:f>
              <c:numCache>
                <c:formatCode>General</c:formatCode>
                <c:ptCount val="10"/>
                <c:pt idx="0">
                  <c:v>31.2001541576942</c:v>
                </c:pt>
                <c:pt idx="1">
                  <c:v>37.486490287292497</c:v>
                </c:pt>
                <c:pt idx="2">
                  <c:v>38.375806280969101</c:v>
                </c:pt>
                <c:pt idx="3">
                  <c:v>42.619191102146999</c:v>
                </c:pt>
                <c:pt idx="4">
                  <c:v>43.951955340371299</c:v>
                </c:pt>
                <c:pt idx="5">
                  <c:v>43.702843198993399</c:v>
                </c:pt>
                <c:pt idx="6">
                  <c:v>43.898593713297799</c:v>
                </c:pt>
                <c:pt idx="7">
                  <c:v>45.028448011154801</c:v>
                </c:pt>
                <c:pt idx="8">
                  <c:v>49.673961459549901</c:v>
                </c:pt>
                <c:pt idx="9">
                  <c:v>45.168138301571503</c:v>
                </c:pt>
              </c:numCache>
            </c:numRef>
          </c:val>
          <c:extLst>
            <c:ext xmlns:c16="http://schemas.microsoft.com/office/drawing/2014/chart" uri="{C3380CC4-5D6E-409C-BE32-E72D297353CC}">
              <c16:uniqueId val="{00000002-9A52-46B4-85C0-8C8498C83BE8}"/>
            </c:ext>
          </c:extLst>
        </c:ser>
        <c:dLbls>
          <c:showLegendKey val="0"/>
          <c:showVal val="0"/>
          <c:showCatName val="0"/>
          <c:showSerName val="0"/>
          <c:showPercent val="0"/>
          <c:showBubbleSize val="0"/>
        </c:dLbls>
        <c:gapWidth val="219"/>
        <c:overlap val="-27"/>
        <c:axId val="509398368"/>
        <c:axId val="509397712"/>
      </c:barChart>
      <c:catAx>
        <c:axId val="5093983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Benchmarks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397712"/>
        <c:crosses val="autoZero"/>
        <c:auto val="1"/>
        <c:lblAlgn val="ctr"/>
        <c:lblOffset val="100"/>
        <c:noMultiLvlLbl val="0"/>
      </c:catAx>
      <c:valAx>
        <c:axId val="509397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 degradation in time to failure due to EM</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398368"/>
        <c:crosses val="autoZero"/>
        <c:crossBetween val="between"/>
      </c:valAx>
      <c:spPr>
        <a:noFill/>
        <a:ln>
          <a:noFill/>
        </a:ln>
        <a:effectLst/>
      </c:spPr>
    </c:plotArea>
    <c:legend>
      <c:legendPos val="b"/>
      <c:layout>
        <c:manualLayout>
          <c:xMode val="edge"/>
          <c:yMode val="edge"/>
          <c:x val="0.7514843315040165"/>
          <c:y val="4.2249564816555771E-2"/>
          <c:w val="0.20605120640911623"/>
          <c:h val="0.110104664038766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752768561794292E-2"/>
          <c:y val="0.12350848902189809"/>
          <c:w val="0.89217886943236568"/>
          <c:h val="0.40076488363308826"/>
        </c:manualLayout>
      </c:layout>
      <c:barChart>
        <c:barDir val="col"/>
        <c:grouping val="stacked"/>
        <c:varyColors val="0"/>
        <c:ser>
          <c:idx val="0"/>
          <c:order val="0"/>
          <c:tx>
            <c:strRef>
              <c:f>ppt!$C$1</c:f>
              <c:strCache>
                <c:ptCount val="1"/>
                <c:pt idx="0">
                  <c:v>BTI</c:v>
                </c:pt>
              </c:strCache>
            </c:strRef>
          </c:tx>
          <c:spPr>
            <a:solidFill>
              <a:schemeClr val="accent1"/>
            </a:solidFill>
            <a:ln>
              <a:noFill/>
            </a:ln>
            <a:effectLst/>
          </c:spPr>
          <c:invertIfNegative val="0"/>
          <c:cat>
            <c:multiLvlStrRef>
              <c:f>ppt!$A$2:$B$31</c:f>
              <c:multiLvlStrCache>
                <c:ptCount val="30"/>
                <c:lvl>
                  <c:pt idx="0">
                    <c:v>Bulk</c:v>
                  </c:pt>
                  <c:pt idx="1">
                    <c:v>SOI</c:v>
                  </c:pt>
                  <c:pt idx="2">
                    <c:v>GAAFET</c:v>
                  </c:pt>
                  <c:pt idx="3">
                    <c:v>Bulk</c:v>
                  </c:pt>
                  <c:pt idx="4">
                    <c:v>SOI</c:v>
                  </c:pt>
                  <c:pt idx="5">
                    <c:v>GAAFET</c:v>
                  </c:pt>
                  <c:pt idx="6">
                    <c:v>Bulk</c:v>
                  </c:pt>
                  <c:pt idx="7">
                    <c:v>SOI</c:v>
                  </c:pt>
                  <c:pt idx="8">
                    <c:v>GAAFET</c:v>
                  </c:pt>
                  <c:pt idx="9">
                    <c:v>Bulk</c:v>
                  </c:pt>
                  <c:pt idx="10">
                    <c:v>SOI</c:v>
                  </c:pt>
                  <c:pt idx="11">
                    <c:v>GAAFET</c:v>
                  </c:pt>
                  <c:pt idx="12">
                    <c:v>Bulk</c:v>
                  </c:pt>
                  <c:pt idx="13">
                    <c:v>SOI</c:v>
                  </c:pt>
                  <c:pt idx="14">
                    <c:v>GAAFET</c:v>
                  </c:pt>
                  <c:pt idx="15">
                    <c:v>Bulk</c:v>
                  </c:pt>
                  <c:pt idx="16">
                    <c:v>SOI</c:v>
                  </c:pt>
                  <c:pt idx="17">
                    <c:v>GAAFET</c:v>
                  </c:pt>
                  <c:pt idx="18">
                    <c:v>Bulk</c:v>
                  </c:pt>
                  <c:pt idx="19">
                    <c:v>SOI</c:v>
                  </c:pt>
                  <c:pt idx="20">
                    <c:v>GAAFET</c:v>
                  </c:pt>
                  <c:pt idx="21">
                    <c:v>Bulk</c:v>
                  </c:pt>
                  <c:pt idx="22">
                    <c:v>SOI</c:v>
                  </c:pt>
                  <c:pt idx="23">
                    <c:v>GAAFET</c:v>
                  </c:pt>
                  <c:pt idx="24">
                    <c:v>Bulk</c:v>
                  </c:pt>
                  <c:pt idx="25">
                    <c:v>SOI</c:v>
                  </c:pt>
                  <c:pt idx="26">
                    <c:v>GAAFET</c:v>
                  </c:pt>
                  <c:pt idx="27">
                    <c:v>Bulk</c:v>
                  </c:pt>
                  <c:pt idx="28">
                    <c:v>SOI</c:v>
                  </c:pt>
                  <c:pt idx="29">
                    <c:v>GAAFET</c:v>
                  </c:pt>
                </c:lvl>
                <c:lvl>
                  <c:pt idx="0">
                    <c:v>b15_C</c:v>
                  </c:pt>
                  <c:pt idx="3">
                    <c:v>b17_C</c:v>
                  </c:pt>
                  <c:pt idx="6">
                    <c:v>b18_C</c:v>
                  </c:pt>
                  <c:pt idx="9">
                    <c:v>b19_C</c:v>
                  </c:pt>
                  <c:pt idx="12">
                    <c:v>b20_C</c:v>
                  </c:pt>
                  <c:pt idx="15">
                    <c:v>b21_C</c:v>
                  </c:pt>
                  <c:pt idx="18">
                    <c:v>b22_C</c:v>
                  </c:pt>
                  <c:pt idx="21">
                    <c:v>c5315</c:v>
                  </c:pt>
                  <c:pt idx="24">
                    <c:v>c6288</c:v>
                  </c:pt>
                  <c:pt idx="27">
                    <c:v>c7552</c:v>
                  </c:pt>
                </c:lvl>
              </c:multiLvlStrCache>
            </c:multiLvlStrRef>
          </c:cat>
          <c:val>
            <c:numRef>
              <c:f>ppt!$C$2:$C$31</c:f>
              <c:numCache>
                <c:formatCode>General</c:formatCode>
                <c:ptCount val="30"/>
                <c:pt idx="0">
                  <c:v>4.4651462720330573</c:v>
                </c:pt>
                <c:pt idx="1">
                  <c:v>6.8386787500485271</c:v>
                </c:pt>
                <c:pt idx="2">
                  <c:v>10.279229744072653</c:v>
                </c:pt>
                <c:pt idx="3">
                  <c:v>6.1176609809393367</c:v>
                </c:pt>
                <c:pt idx="4">
                  <c:v>9.5235464900876341</c:v>
                </c:pt>
                <c:pt idx="5">
                  <c:v>14.146231509026444</c:v>
                </c:pt>
                <c:pt idx="6">
                  <c:v>7.7057986900631539</c:v>
                </c:pt>
                <c:pt idx="7">
                  <c:v>9.9457727796038817</c:v>
                </c:pt>
                <c:pt idx="8">
                  <c:v>12.859451159705394</c:v>
                </c:pt>
                <c:pt idx="9">
                  <c:v>8.9634351573257227</c:v>
                </c:pt>
                <c:pt idx="10">
                  <c:v>10.242338473550653</c:v>
                </c:pt>
                <c:pt idx="11">
                  <c:v>13.885179010583132</c:v>
                </c:pt>
                <c:pt idx="12">
                  <c:v>3.2207246264774199</c:v>
                </c:pt>
                <c:pt idx="13">
                  <c:v>4.701087742345929</c:v>
                </c:pt>
                <c:pt idx="14">
                  <c:v>6.4304113871910022</c:v>
                </c:pt>
                <c:pt idx="15">
                  <c:v>3.2118013962179974</c:v>
                </c:pt>
                <c:pt idx="16">
                  <c:v>4.6841113410979629</c:v>
                </c:pt>
                <c:pt idx="17">
                  <c:v>6.3880257324141567</c:v>
                </c:pt>
                <c:pt idx="18">
                  <c:v>2.917929400400245</c:v>
                </c:pt>
                <c:pt idx="19">
                  <c:v>4.286337775394415</c:v>
                </c:pt>
                <c:pt idx="20">
                  <c:v>5.8191911845897923</c:v>
                </c:pt>
                <c:pt idx="21">
                  <c:v>2.8389294006390426</c:v>
                </c:pt>
                <c:pt idx="22">
                  <c:v>3.800598279712855</c:v>
                </c:pt>
                <c:pt idx="23">
                  <c:v>5.0217201908844578</c:v>
                </c:pt>
                <c:pt idx="24">
                  <c:v>2.5736296453568683</c:v>
                </c:pt>
                <c:pt idx="25">
                  <c:v>3.7106399414442097</c:v>
                </c:pt>
                <c:pt idx="26">
                  <c:v>5.0308233748936368</c:v>
                </c:pt>
                <c:pt idx="27">
                  <c:v>4.9667992750901719</c:v>
                </c:pt>
                <c:pt idx="28">
                  <c:v>5.7638508349436162</c:v>
                </c:pt>
                <c:pt idx="29">
                  <c:v>7.7422902859704958</c:v>
                </c:pt>
              </c:numCache>
            </c:numRef>
          </c:val>
          <c:extLst>
            <c:ext xmlns:c16="http://schemas.microsoft.com/office/drawing/2014/chart" uri="{C3380CC4-5D6E-409C-BE32-E72D297353CC}">
              <c16:uniqueId val="{00000000-1B3A-482C-90B2-92A191764DC7}"/>
            </c:ext>
          </c:extLst>
        </c:ser>
        <c:ser>
          <c:idx val="1"/>
          <c:order val="1"/>
          <c:tx>
            <c:strRef>
              <c:f>ppt!$D$1</c:f>
              <c:strCache>
                <c:ptCount val="1"/>
                <c:pt idx="0">
                  <c:v>HCI</c:v>
                </c:pt>
              </c:strCache>
            </c:strRef>
          </c:tx>
          <c:spPr>
            <a:solidFill>
              <a:schemeClr val="accent2"/>
            </a:solidFill>
            <a:ln>
              <a:noFill/>
            </a:ln>
            <a:effectLst/>
          </c:spPr>
          <c:invertIfNegative val="0"/>
          <c:cat>
            <c:multiLvlStrRef>
              <c:f>ppt!$A$2:$B$31</c:f>
              <c:multiLvlStrCache>
                <c:ptCount val="30"/>
                <c:lvl>
                  <c:pt idx="0">
                    <c:v>Bulk</c:v>
                  </c:pt>
                  <c:pt idx="1">
                    <c:v>SOI</c:v>
                  </c:pt>
                  <c:pt idx="2">
                    <c:v>GAAFET</c:v>
                  </c:pt>
                  <c:pt idx="3">
                    <c:v>Bulk</c:v>
                  </c:pt>
                  <c:pt idx="4">
                    <c:v>SOI</c:v>
                  </c:pt>
                  <c:pt idx="5">
                    <c:v>GAAFET</c:v>
                  </c:pt>
                  <c:pt idx="6">
                    <c:v>Bulk</c:v>
                  </c:pt>
                  <c:pt idx="7">
                    <c:v>SOI</c:v>
                  </c:pt>
                  <c:pt idx="8">
                    <c:v>GAAFET</c:v>
                  </c:pt>
                  <c:pt idx="9">
                    <c:v>Bulk</c:v>
                  </c:pt>
                  <c:pt idx="10">
                    <c:v>SOI</c:v>
                  </c:pt>
                  <c:pt idx="11">
                    <c:v>GAAFET</c:v>
                  </c:pt>
                  <c:pt idx="12">
                    <c:v>Bulk</c:v>
                  </c:pt>
                  <c:pt idx="13">
                    <c:v>SOI</c:v>
                  </c:pt>
                  <c:pt idx="14">
                    <c:v>GAAFET</c:v>
                  </c:pt>
                  <c:pt idx="15">
                    <c:v>Bulk</c:v>
                  </c:pt>
                  <c:pt idx="16">
                    <c:v>SOI</c:v>
                  </c:pt>
                  <c:pt idx="17">
                    <c:v>GAAFET</c:v>
                  </c:pt>
                  <c:pt idx="18">
                    <c:v>Bulk</c:v>
                  </c:pt>
                  <c:pt idx="19">
                    <c:v>SOI</c:v>
                  </c:pt>
                  <c:pt idx="20">
                    <c:v>GAAFET</c:v>
                  </c:pt>
                  <c:pt idx="21">
                    <c:v>Bulk</c:v>
                  </c:pt>
                  <c:pt idx="22">
                    <c:v>SOI</c:v>
                  </c:pt>
                  <c:pt idx="23">
                    <c:v>GAAFET</c:v>
                  </c:pt>
                  <c:pt idx="24">
                    <c:v>Bulk</c:v>
                  </c:pt>
                  <c:pt idx="25">
                    <c:v>SOI</c:v>
                  </c:pt>
                  <c:pt idx="26">
                    <c:v>GAAFET</c:v>
                  </c:pt>
                  <c:pt idx="27">
                    <c:v>Bulk</c:v>
                  </c:pt>
                  <c:pt idx="28">
                    <c:v>SOI</c:v>
                  </c:pt>
                  <c:pt idx="29">
                    <c:v>GAAFET</c:v>
                  </c:pt>
                </c:lvl>
                <c:lvl>
                  <c:pt idx="0">
                    <c:v>b15_C</c:v>
                  </c:pt>
                  <c:pt idx="3">
                    <c:v>b17_C</c:v>
                  </c:pt>
                  <c:pt idx="6">
                    <c:v>b18_C</c:v>
                  </c:pt>
                  <c:pt idx="9">
                    <c:v>b19_C</c:v>
                  </c:pt>
                  <c:pt idx="12">
                    <c:v>b20_C</c:v>
                  </c:pt>
                  <c:pt idx="15">
                    <c:v>b21_C</c:v>
                  </c:pt>
                  <c:pt idx="18">
                    <c:v>b22_C</c:v>
                  </c:pt>
                  <c:pt idx="21">
                    <c:v>c5315</c:v>
                  </c:pt>
                  <c:pt idx="24">
                    <c:v>c6288</c:v>
                  </c:pt>
                  <c:pt idx="27">
                    <c:v>c7552</c:v>
                  </c:pt>
                </c:lvl>
              </c:multiLvlStrCache>
            </c:multiLvlStrRef>
          </c:cat>
          <c:val>
            <c:numRef>
              <c:f>ppt!$D$2:$D$31</c:f>
              <c:numCache>
                <c:formatCode>General</c:formatCode>
                <c:ptCount val="30"/>
                <c:pt idx="0">
                  <c:v>5.003213797611922</c:v>
                </c:pt>
                <c:pt idx="1">
                  <c:v>3.8595418497659182</c:v>
                </c:pt>
                <c:pt idx="2">
                  <c:v>0</c:v>
                </c:pt>
                <c:pt idx="3">
                  <c:v>4.9953061508064343</c:v>
                </c:pt>
                <c:pt idx="4">
                  <c:v>3.8595418497659182</c:v>
                </c:pt>
                <c:pt idx="5">
                  <c:v>0</c:v>
                </c:pt>
                <c:pt idx="6">
                  <c:v>6.797975986138673</c:v>
                </c:pt>
                <c:pt idx="7">
                  <c:v>5.2303280579048526</c:v>
                </c:pt>
                <c:pt idx="8">
                  <c:v>0</c:v>
                </c:pt>
                <c:pt idx="9">
                  <c:v>7.5943634959111339</c:v>
                </c:pt>
                <c:pt idx="10">
                  <c:v>5.350152240104407</c:v>
                </c:pt>
                <c:pt idx="11">
                  <c:v>0</c:v>
                </c:pt>
                <c:pt idx="12">
                  <c:v>6.7215282880235021</c:v>
                </c:pt>
                <c:pt idx="13">
                  <c:v>5.2631578947368407</c:v>
                </c:pt>
                <c:pt idx="14">
                  <c:v>0</c:v>
                </c:pt>
                <c:pt idx="15">
                  <c:v>6.0607610959205234</c:v>
                </c:pt>
                <c:pt idx="16">
                  <c:v>4.8008970178271966</c:v>
                </c:pt>
                <c:pt idx="17">
                  <c:v>0</c:v>
                </c:pt>
                <c:pt idx="18">
                  <c:v>6.0365758034376631</c:v>
                </c:pt>
                <c:pt idx="19">
                  <c:v>4.782057488901831</c:v>
                </c:pt>
                <c:pt idx="20">
                  <c:v>0</c:v>
                </c:pt>
                <c:pt idx="21">
                  <c:v>5.4483892117151491</c:v>
                </c:pt>
                <c:pt idx="22">
                  <c:v>4.3770518649063836</c:v>
                </c:pt>
                <c:pt idx="23">
                  <c:v>0</c:v>
                </c:pt>
                <c:pt idx="24">
                  <c:v>4.9787979036640495</c:v>
                </c:pt>
                <c:pt idx="25">
                  <c:v>3.9079983038309201</c:v>
                </c:pt>
                <c:pt idx="26">
                  <c:v>0</c:v>
                </c:pt>
                <c:pt idx="27">
                  <c:v>3.2691605997949762</c:v>
                </c:pt>
                <c:pt idx="28">
                  <c:v>2.7755885153472306</c:v>
                </c:pt>
                <c:pt idx="29">
                  <c:v>0</c:v>
                </c:pt>
              </c:numCache>
            </c:numRef>
          </c:val>
          <c:extLst>
            <c:ext xmlns:c16="http://schemas.microsoft.com/office/drawing/2014/chart" uri="{C3380CC4-5D6E-409C-BE32-E72D297353CC}">
              <c16:uniqueId val="{00000001-1B3A-482C-90B2-92A191764DC7}"/>
            </c:ext>
          </c:extLst>
        </c:ser>
        <c:dLbls>
          <c:showLegendKey val="0"/>
          <c:showVal val="0"/>
          <c:showCatName val="0"/>
          <c:showSerName val="0"/>
          <c:showPercent val="0"/>
          <c:showBubbleSize val="0"/>
        </c:dLbls>
        <c:gapWidth val="150"/>
        <c:overlap val="100"/>
        <c:axId val="582515464"/>
        <c:axId val="582515792"/>
      </c:barChart>
      <c:catAx>
        <c:axId val="58251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582515792"/>
        <c:crosses val="autoZero"/>
        <c:auto val="1"/>
        <c:lblAlgn val="ctr"/>
        <c:lblOffset val="100"/>
        <c:noMultiLvlLbl val="0"/>
      </c:catAx>
      <c:valAx>
        <c:axId val="582515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r>
                  <a:rPr lang="en-US" sz="1400" baseline="0"/>
                  <a:t>Percentage degradation in circuit delay after 10 years due to SH</a:t>
                </a:r>
              </a:p>
            </c:rich>
          </c:tx>
          <c:layout>
            <c:manualLayout>
              <c:xMode val="edge"/>
              <c:yMode val="edge"/>
              <c:x val="6.3026355994329339E-3"/>
              <c:y val="0.1111056859928219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crossAx val="582515464"/>
        <c:crosses val="autoZero"/>
        <c:crossBetween val="between"/>
      </c:valAx>
      <c:spPr>
        <a:noFill/>
        <a:ln>
          <a:noFill/>
        </a:ln>
        <a:effectLst/>
      </c:spPr>
    </c:plotArea>
    <c:legend>
      <c:legendPos val="b"/>
      <c:layout>
        <c:manualLayout>
          <c:xMode val="edge"/>
          <c:yMode val="edge"/>
          <c:x val="0.80609499444027588"/>
          <c:y val="2.6981578870906818E-2"/>
          <c:w val="0.18344287044486832"/>
          <c:h val="9.0995167520681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90" baseline="0">
          <a:latin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08744587179174E-2"/>
          <c:y val="0.10328779462543163"/>
          <c:w val="0.89236265673449833"/>
          <c:h val="0.4089535764490726"/>
        </c:manualLayout>
      </c:layout>
      <c:barChart>
        <c:barDir val="col"/>
        <c:grouping val="clustered"/>
        <c:varyColors val="0"/>
        <c:ser>
          <c:idx val="0"/>
          <c:order val="0"/>
          <c:tx>
            <c:strRef>
              <c:f>ppt!$C$1</c:f>
              <c:strCache>
                <c:ptCount val="1"/>
                <c:pt idx="0">
                  <c:v>Average temperature rise (C)</c:v>
                </c:pt>
              </c:strCache>
            </c:strRef>
          </c:tx>
          <c:spPr>
            <a:solidFill>
              <a:schemeClr val="accent1"/>
            </a:solidFill>
            <a:ln>
              <a:noFill/>
            </a:ln>
            <a:effectLst/>
          </c:spPr>
          <c:invertIfNegative val="0"/>
          <c:cat>
            <c:multiLvlStrRef>
              <c:f>ppt!$A$2:$B$31</c:f>
              <c:multiLvlStrCache>
                <c:ptCount val="30"/>
                <c:lvl>
                  <c:pt idx="0">
                    <c:v>Bulk</c:v>
                  </c:pt>
                  <c:pt idx="1">
                    <c:v>SOI</c:v>
                  </c:pt>
                  <c:pt idx="2">
                    <c:v>GAAFET</c:v>
                  </c:pt>
                  <c:pt idx="3">
                    <c:v>Bulk</c:v>
                  </c:pt>
                  <c:pt idx="4">
                    <c:v>SOI</c:v>
                  </c:pt>
                  <c:pt idx="5">
                    <c:v>GAAFET</c:v>
                  </c:pt>
                  <c:pt idx="6">
                    <c:v>Bulk</c:v>
                  </c:pt>
                  <c:pt idx="7">
                    <c:v>SOI</c:v>
                  </c:pt>
                  <c:pt idx="8">
                    <c:v>GAAFET</c:v>
                  </c:pt>
                  <c:pt idx="9">
                    <c:v>Bulk</c:v>
                  </c:pt>
                  <c:pt idx="10">
                    <c:v>SOI</c:v>
                  </c:pt>
                  <c:pt idx="11">
                    <c:v>GAAFET</c:v>
                  </c:pt>
                  <c:pt idx="12">
                    <c:v>Bulk</c:v>
                  </c:pt>
                  <c:pt idx="13">
                    <c:v>SOI</c:v>
                  </c:pt>
                  <c:pt idx="14">
                    <c:v>GAAFET</c:v>
                  </c:pt>
                  <c:pt idx="15">
                    <c:v>Bulk</c:v>
                  </c:pt>
                  <c:pt idx="16">
                    <c:v>SOI</c:v>
                  </c:pt>
                  <c:pt idx="17">
                    <c:v>GAAFET</c:v>
                  </c:pt>
                  <c:pt idx="18">
                    <c:v>Bulk</c:v>
                  </c:pt>
                  <c:pt idx="19">
                    <c:v>SOI</c:v>
                  </c:pt>
                  <c:pt idx="20">
                    <c:v>GAAFET</c:v>
                  </c:pt>
                  <c:pt idx="21">
                    <c:v>Bulk</c:v>
                  </c:pt>
                  <c:pt idx="22">
                    <c:v>SOI</c:v>
                  </c:pt>
                  <c:pt idx="23">
                    <c:v>GAAFET</c:v>
                  </c:pt>
                  <c:pt idx="24">
                    <c:v>Bulk</c:v>
                  </c:pt>
                  <c:pt idx="25">
                    <c:v>SOI</c:v>
                  </c:pt>
                  <c:pt idx="26">
                    <c:v>GAAFET</c:v>
                  </c:pt>
                  <c:pt idx="27">
                    <c:v>Bulk</c:v>
                  </c:pt>
                  <c:pt idx="28">
                    <c:v>SOI</c:v>
                  </c:pt>
                  <c:pt idx="29">
                    <c:v>GAAFET</c:v>
                  </c:pt>
                </c:lvl>
                <c:lvl>
                  <c:pt idx="0">
                    <c:v>b15_C</c:v>
                  </c:pt>
                  <c:pt idx="3">
                    <c:v>b17_C</c:v>
                  </c:pt>
                  <c:pt idx="6">
                    <c:v>b18_C</c:v>
                  </c:pt>
                  <c:pt idx="9">
                    <c:v>b19_C</c:v>
                  </c:pt>
                  <c:pt idx="12">
                    <c:v>b20_C</c:v>
                  </c:pt>
                  <c:pt idx="15">
                    <c:v>b21_C</c:v>
                  </c:pt>
                  <c:pt idx="18">
                    <c:v>b22_C</c:v>
                  </c:pt>
                  <c:pt idx="21">
                    <c:v>c5315</c:v>
                  </c:pt>
                  <c:pt idx="24">
                    <c:v>c6288</c:v>
                  </c:pt>
                  <c:pt idx="27">
                    <c:v>c7552</c:v>
                  </c:pt>
                </c:lvl>
              </c:multiLvlStrCache>
            </c:multiLvlStrRef>
          </c:cat>
          <c:val>
            <c:numRef>
              <c:f>ppt!$C$2:$C$31</c:f>
              <c:numCache>
                <c:formatCode>General</c:formatCode>
                <c:ptCount val="30"/>
                <c:pt idx="0">
                  <c:v>3.082991244635191</c:v>
                </c:pt>
                <c:pt idx="1">
                  <c:v>8.539942154506436</c:v>
                </c:pt>
                <c:pt idx="2">
                  <c:v>9.4115622015450651</c:v>
                </c:pt>
                <c:pt idx="3">
                  <c:v>3.0697383690987139</c:v>
                </c:pt>
                <c:pt idx="4">
                  <c:v>8.531029321888413</c:v>
                </c:pt>
                <c:pt idx="5">
                  <c:v>11.903185167381974</c:v>
                </c:pt>
                <c:pt idx="6">
                  <c:v>3.0938345064377684</c:v>
                </c:pt>
                <c:pt idx="7">
                  <c:v>8.8348131587982852</c:v>
                </c:pt>
                <c:pt idx="8">
                  <c:v>12.278674180257514</c:v>
                </c:pt>
                <c:pt idx="9">
                  <c:v>3.0928487553648054</c:v>
                </c:pt>
                <c:pt idx="10">
                  <c:v>10.175141630901285</c:v>
                </c:pt>
                <c:pt idx="11">
                  <c:v>14.159766523605148</c:v>
                </c:pt>
                <c:pt idx="12">
                  <c:v>3.5343557081545067</c:v>
                </c:pt>
                <c:pt idx="13">
                  <c:v>11.082744549356226</c:v>
                </c:pt>
                <c:pt idx="14">
                  <c:v>14.78358266094421</c:v>
                </c:pt>
                <c:pt idx="15">
                  <c:v>3.5091642918454906</c:v>
                </c:pt>
                <c:pt idx="16">
                  <c:v>10.973490472103007</c:v>
                </c:pt>
                <c:pt idx="17">
                  <c:v>14.665703261802573</c:v>
                </c:pt>
                <c:pt idx="18">
                  <c:v>3.5349581115879802</c:v>
                </c:pt>
                <c:pt idx="19">
                  <c:v>11.063768841201719</c:v>
                </c:pt>
                <c:pt idx="20">
                  <c:v>14.758281716738194</c:v>
                </c:pt>
                <c:pt idx="21">
                  <c:v>3.4286612875536497</c:v>
                </c:pt>
                <c:pt idx="22">
                  <c:v>8.9132006317596559</c:v>
                </c:pt>
                <c:pt idx="23">
                  <c:v>15.299951931330471</c:v>
                </c:pt>
                <c:pt idx="24">
                  <c:v>4.1232324463519303</c:v>
                </c:pt>
                <c:pt idx="25">
                  <c:v>11.211157246351934</c:v>
                </c:pt>
                <c:pt idx="26">
                  <c:v>17.669040343347646</c:v>
                </c:pt>
                <c:pt idx="27">
                  <c:v>3.4431737339055801</c:v>
                </c:pt>
                <c:pt idx="28">
                  <c:v>8.9753686660944201</c:v>
                </c:pt>
                <c:pt idx="29">
                  <c:v>15.367804463519319</c:v>
                </c:pt>
              </c:numCache>
            </c:numRef>
          </c:val>
          <c:extLst>
            <c:ext xmlns:c16="http://schemas.microsoft.com/office/drawing/2014/chart" uri="{C3380CC4-5D6E-409C-BE32-E72D297353CC}">
              <c16:uniqueId val="{00000000-E3A1-4612-BE0D-7B34DF2A5833}"/>
            </c:ext>
          </c:extLst>
        </c:ser>
        <c:ser>
          <c:idx val="1"/>
          <c:order val="1"/>
          <c:tx>
            <c:strRef>
              <c:f>ppt!$D$1</c:f>
              <c:strCache>
                <c:ptCount val="1"/>
                <c:pt idx="0">
                  <c:v>Peak temperature rise (C)</c:v>
                </c:pt>
              </c:strCache>
            </c:strRef>
          </c:tx>
          <c:spPr>
            <a:solidFill>
              <a:schemeClr val="accent2"/>
            </a:solidFill>
            <a:ln>
              <a:noFill/>
            </a:ln>
            <a:effectLst/>
          </c:spPr>
          <c:invertIfNegative val="0"/>
          <c:cat>
            <c:multiLvlStrRef>
              <c:f>ppt!$A$2:$B$31</c:f>
              <c:multiLvlStrCache>
                <c:ptCount val="30"/>
                <c:lvl>
                  <c:pt idx="0">
                    <c:v>Bulk</c:v>
                  </c:pt>
                  <c:pt idx="1">
                    <c:v>SOI</c:v>
                  </c:pt>
                  <c:pt idx="2">
                    <c:v>GAAFET</c:v>
                  </c:pt>
                  <c:pt idx="3">
                    <c:v>Bulk</c:v>
                  </c:pt>
                  <c:pt idx="4">
                    <c:v>SOI</c:v>
                  </c:pt>
                  <c:pt idx="5">
                    <c:v>GAAFET</c:v>
                  </c:pt>
                  <c:pt idx="6">
                    <c:v>Bulk</c:v>
                  </c:pt>
                  <c:pt idx="7">
                    <c:v>SOI</c:v>
                  </c:pt>
                  <c:pt idx="8">
                    <c:v>GAAFET</c:v>
                  </c:pt>
                  <c:pt idx="9">
                    <c:v>Bulk</c:v>
                  </c:pt>
                  <c:pt idx="10">
                    <c:v>SOI</c:v>
                  </c:pt>
                  <c:pt idx="11">
                    <c:v>GAAFET</c:v>
                  </c:pt>
                  <c:pt idx="12">
                    <c:v>Bulk</c:v>
                  </c:pt>
                  <c:pt idx="13">
                    <c:v>SOI</c:v>
                  </c:pt>
                  <c:pt idx="14">
                    <c:v>GAAFET</c:v>
                  </c:pt>
                  <c:pt idx="15">
                    <c:v>Bulk</c:v>
                  </c:pt>
                  <c:pt idx="16">
                    <c:v>SOI</c:v>
                  </c:pt>
                  <c:pt idx="17">
                    <c:v>GAAFET</c:v>
                  </c:pt>
                  <c:pt idx="18">
                    <c:v>Bulk</c:v>
                  </c:pt>
                  <c:pt idx="19">
                    <c:v>SOI</c:v>
                  </c:pt>
                  <c:pt idx="20">
                    <c:v>GAAFET</c:v>
                  </c:pt>
                  <c:pt idx="21">
                    <c:v>Bulk</c:v>
                  </c:pt>
                  <c:pt idx="22">
                    <c:v>SOI</c:v>
                  </c:pt>
                  <c:pt idx="23">
                    <c:v>GAAFET</c:v>
                  </c:pt>
                  <c:pt idx="24">
                    <c:v>Bulk</c:v>
                  </c:pt>
                  <c:pt idx="25">
                    <c:v>SOI</c:v>
                  </c:pt>
                  <c:pt idx="26">
                    <c:v>GAAFET</c:v>
                  </c:pt>
                  <c:pt idx="27">
                    <c:v>Bulk</c:v>
                  </c:pt>
                  <c:pt idx="28">
                    <c:v>SOI</c:v>
                  </c:pt>
                  <c:pt idx="29">
                    <c:v>GAAFET</c:v>
                  </c:pt>
                </c:lvl>
                <c:lvl>
                  <c:pt idx="0">
                    <c:v>b15_C</c:v>
                  </c:pt>
                  <c:pt idx="3">
                    <c:v>b17_C</c:v>
                  </c:pt>
                  <c:pt idx="6">
                    <c:v>b18_C</c:v>
                  </c:pt>
                  <c:pt idx="9">
                    <c:v>b19_C</c:v>
                  </c:pt>
                  <c:pt idx="12">
                    <c:v>b20_C</c:v>
                  </c:pt>
                  <c:pt idx="15">
                    <c:v>b21_C</c:v>
                  </c:pt>
                  <c:pt idx="18">
                    <c:v>b22_C</c:v>
                  </c:pt>
                  <c:pt idx="21">
                    <c:v>c5315</c:v>
                  </c:pt>
                  <c:pt idx="24">
                    <c:v>c6288</c:v>
                  </c:pt>
                  <c:pt idx="27">
                    <c:v>c7552</c:v>
                  </c:pt>
                </c:lvl>
              </c:multiLvlStrCache>
            </c:multiLvlStrRef>
          </c:cat>
          <c:val>
            <c:numRef>
              <c:f>ppt!$D$2:$D$31</c:f>
              <c:numCache>
                <c:formatCode>General</c:formatCode>
                <c:ptCount val="30"/>
                <c:pt idx="0">
                  <c:v>12.684425751072965</c:v>
                </c:pt>
                <c:pt idx="1">
                  <c:v>38.001251502145919</c:v>
                </c:pt>
                <c:pt idx="2">
                  <c:v>40.538079697854087</c:v>
                </c:pt>
                <c:pt idx="3">
                  <c:v>12.467560515021463</c:v>
                </c:pt>
                <c:pt idx="4">
                  <c:v>37.656238626609444</c:v>
                </c:pt>
                <c:pt idx="5">
                  <c:v>39.281084978540775</c:v>
                </c:pt>
                <c:pt idx="6">
                  <c:v>12.649376824034334</c:v>
                </c:pt>
                <c:pt idx="7">
                  <c:v>37.966750214592267</c:v>
                </c:pt>
                <c:pt idx="8">
                  <c:v>40.0253270386266</c:v>
                </c:pt>
                <c:pt idx="9">
                  <c:v>16.184937339055796</c:v>
                </c:pt>
                <c:pt idx="10">
                  <c:v>39.200034334763949</c:v>
                </c:pt>
                <c:pt idx="11">
                  <c:v>40.907574248927041</c:v>
                </c:pt>
                <c:pt idx="12">
                  <c:v>12.214003433476393</c:v>
                </c:pt>
                <c:pt idx="13">
                  <c:v>36.64310557939914</c:v>
                </c:pt>
                <c:pt idx="14">
                  <c:v>38.30464377682403</c:v>
                </c:pt>
                <c:pt idx="15">
                  <c:v>12.214003433476393</c:v>
                </c:pt>
                <c:pt idx="16">
                  <c:v>36.64310557939914</c:v>
                </c:pt>
                <c:pt idx="17">
                  <c:v>38.30464377682403</c:v>
                </c:pt>
                <c:pt idx="18">
                  <c:v>12.214003433476393</c:v>
                </c:pt>
                <c:pt idx="19">
                  <c:v>36.79370643776825</c:v>
                </c:pt>
                <c:pt idx="20">
                  <c:v>38.746588841201721</c:v>
                </c:pt>
                <c:pt idx="21">
                  <c:v>10.76713991416309</c:v>
                </c:pt>
                <c:pt idx="22">
                  <c:v>36.664445994849785</c:v>
                </c:pt>
                <c:pt idx="23">
                  <c:v>37.864889270386264</c:v>
                </c:pt>
                <c:pt idx="24">
                  <c:v>5.5365256652360557</c:v>
                </c:pt>
                <c:pt idx="25">
                  <c:v>16.441184425751064</c:v>
                </c:pt>
                <c:pt idx="26">
                  <c:v>21.646587124463501</c:v>
                </c:pt>
                <c:pt idx="27">
                  <c:v>12.876099570815452</c:v>
                </c:pt>
                <c:pt idx="28">
                  <c:v>34.123814523605098</c:v>
                </c:pt>
                <c:pt idx="29">
                  <c:v>40.249859227467823</c:v>
                </c:pt>
              </c:numCache>
            </c:numRef>
          </c:val>
          <c:extLst>
            <c:ext xmlns:c16="http://schemas.microsoft.com/office/drawing/2014/chart" uri="{C3380CC4-5D6E-409C-BE32-E72D297353CC}">
              <c16:uniqueId val="{00000001-E3A1-4612-BE0D-7B34DF2A5833}"/>
            </c:ext>
          </c:extLst>
        </c:ser>
        <c:dLbls>
          <c:showLegendKey val="0"/>
          <c:showVal val="0"/>
          <c:showCatName val="0"/>
          <c:showSerName val="0"/>
          <c:showPercent val="0"/>
          <c:showBubbleSize val="0"/>
        </c:dLbls>
        <c:gapWidth val="219"/>
        <c:overlap val="-27"/>
        <c:axId val="657777336"/>
        <c:axId val="657776680"/>
      </c:barChart>
      <c:catAx>
        <c:axId val="65777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7776680"/>
        <c:crosses val="autoZero"/>
        <c:auto val="1"/>
        <c:lblAlgn val="ctr"/>
        <c:lblOffset val="100"/>
        <c:noMultiLvlLbl val="0"/>
      </c:catAx>
      <c:valAx>
        <c:axId val="657776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Temperature </a:t>
                </a:r>
                <a:r>
                  <a:rPr lang="en-US" sz="1400" baseline="0"/>
                  <a:t>rise (C)</a:t>
                </a:r>
                <a:endParaRPr lang="en-US" sz="1400" baseline="0" dirty="0"/>
              </a:p>
            </c:rich>
          </c:tx>
          <c:layout>
            <c:manualLayout>
              <c:xMode val="edge"/>
              <c:yMode val="edge"/>
              <c:x val="5.8867985933446039E-3"/>
              <c:y val="0.146552268291684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7777336"/>
        <c:crosses val="autoZero"/>
        <c:crossBetween val="between"/>
      </c:valAx>
      <c:spPr>
        <a:noFill/>
        <a:ln>
          <a:noFill/>
        </a:ln>
        <a:effectLst/>
      </c:spPr>
    </c:plotArea>
    <c:legend>
      <c:legendPos val="b"/>
      <c:layout>
        <c:manualLayout>
          <c:xMode val="edge"/>
          <c:yMode val="edge"/>
          <c:x val="0.49291790080577186"/>
          <c:y val="4.7085477201075461E-3"/>
          <c:w val="0.50561035328049275"/>
          <c:h val="7.32215993895168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0C140-826D-44F6-A6F8-3E14815B7943}" type="datetimeFigureOut">
              <a:rPr lang="en-IN" smtClean="0"/>
              <a:t>19/01/20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91993-6019-4397-BAF3-5AE4F80746C2}" type="slidenum">
              <a:rPr lang="en-IN" smtClean="0"/>
              <a:t>‹#›</a:t>
            </a:fld>
            <a:endParaRPr lang="en-IN"/>
          </a:p>
        </p:txBody>
      </p:sp>
    </p:spTree>
    <p:extLst>
      <p:ext uri="{BB962C8B-B14F-4D97-AF65-F5344CB8AC3E}">
        <p14:creationId xmlns:p14="http://schemas.microsoft.com/office/powerpoint/2010/main" val="3725149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791993-6019-4397-BAF3-5AE4F80746C2}" type="slidenum">
              <a:rPr lang="en-IN" smtClean="0"/>
              <a:t>1</a:t>
            </a:fld>
            <a:endParaRPr lang="en-IN"/>
          </a:p>
        </p:txBody>
      </p:sp>
    </p:spTree>
    <p:extLst>
      <p:ext uri="{BB962C8B-B14F-4D97-AF65-F5344CB8AC3E}">
        <p14:creationId xmlns:p14="http://schemas.microsoft.com/office/powerpoint/2010/main" val="86427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heat flow equation is governed by the partial differential equation shown on the screen where,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finite difference method to solve the above the equation in steady state, thermal-electrical equivalence shows that, the solutions can be represented a s </a:t>
            </a:r>
            <a:r>
              <a:rPr lang="en-US" sz="1200" kern="1200" dirty="0" err="1">
                <a:solidFill>
                  <a:schemeClr val="tx1"/>
                </a:solidFill>
                <a:effectLst/>
                <a:latin typeface="+mn-lt"/>
                <a:ea typeface="+mn-ea"/>
                <a:cs typeface="+mn-cs"/>
              </a:rPr>
              <a:t>asytem</a:t>
            </a:r>
            <a:r>
              <a:rPr lang="en-US" sz="1200" kern="1200" dirty="0">
                <a:solidFill>
                  <a:schemeClr val="tx1"/>
                </a:solidFill>
                <a:effectLst/>
                <a:latin typeface="+mn-lt"/>
                <a:ea typeface="+mn-ea"/>
                <a:cs typeface="+mn-cs"/>
              </a:rPr>
              <a:t> of linear equations given by GT=P,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larger the number of finite elements the more accurately we can estimate temperature.  In our case, since we are looking at this at a device level, we use a fine-grained mesh to estimate this temperature rise due to self-heating.</a:t>
            </a:r>
          </a:p>
          <a:p>
            <a:r>
              <a:rPr lang="en-US" sz="1200" kern="1200" dirty="0">
                <a:solidFill>
                  <a:schemeClr val="tx1"/>
                </a:solidFill>
                <a:effectLst/>
                <a:latin typeface="+mn-lt"/>
                <a:ea typeface="+mn-ea"/>
                <a:cs typeface="+mn-cs"/>
              </a:rPr>
              <a:t>It should be noted here that fin/NW is a thin film of Si. The </a:t>
            </a:r>
            <a:r>
              <a:rPr lang="en-US" sz="1200" kern="1200" dirty="0" err="1">
                <a:solidFill>
                  <a:schemeClr val="tx1"/>
                </a:solidFill>
                <a:effectLst/>
                <a:latin typeface="+mn-lt"/>
                <a:ea typeface="+mn-ea"/>
                <a:cs typeface="+mn-cs"/>
              </a:rPr>
              <a:t>elctron</a:t>
            </a:r>
            <a:r>
              <a:rPr lang="en-US" sz="1200" kern="1200" dirty="0">
                <a:solidFill>
                  <a:schemeClr val="tx1"/>
                </a:solidFill>
                <a:effectLst/>
                <a:latin typeface="+mn-lt"/>
                <a:ea typeface="+mn-ea"/>
                <a:cs typeface="+mn-cs"/>
              </a:rPr>
              <a:t> in this film experience boundary scattering. They collide with </a:t>
            </a:r>
            <a:r>
              <a:rPr lang="en-US" sz="1200" kern="1200" dirty="0" err="1">
                <a:solidFill>
                  <a:schemeClr val="tx1"/>
                </a:solidFill>
                <a:effectLst/>
                <a:latin typeface="+mn-lt"/>
                <a:ea typeface="+mn-ea"/>
                <a:cs typeface="+mn-cs"/>
              </a:rPr>
              <a:t>with</a:t>
            </a:r>
            <a:r>
              <a:rPr lang="en-US" sz="1200" kern="1200" dirty="0">
                <a:solidFill>
                  <a:schemeClr val="tx1"/>
                </a:solidFill>
                <a:effectLst/>
                <a:latin typeface="+mn-lt"/>
                <a:ea typeface="+mn-ea"/>
                <a:cs typeface="+mn-cs"/>
              </a:rPr>
              <a:t> the phonons, phonons are just lattice vibration,  mobility reduction which reduces mean free path of the carriers. Since mean free path is proportional to conductivity there is a reunion in thermal conductivity at these small dimensions. Therefore, we use these scaled versions of thermal conductivity in the above G matrix.</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values in vector P, are based on the power generated by the </a:t>
            </a:r>
            <a:r>
              <a:rPr lang="en-US" sz="1200" kern="1200" dirty="0" err="1">
                <a:solidFill>
                  <a:schemeClr val="tx1"/>
                </a:solidFill>
                <a:effectLst/>
                <a:latin typeface="+mn-lt"/>
                <a:ea typeface="+mn-ea"/>
                <a:cs typeface="+mn-cs"/>
              </a:rPr>
              <a:t>devive</a:t>
            </a:r>
            <a:r>
              <a:rPr lang="en-US" sz="1200" kern="1200" dirty="0">
                <a:solidFill>
                  <a:schemeClr val="tx1"/>
                </a:solidFill>
                <a:effectLst/>
                <a:latin typeface="+mn-lt"/>
                <a:ea typeface="+mn-ea"/>
                <a:cs typeface="+mn-cs"/>
              </a:rPr>
              <a:t> that is </a:t>
            </a:r>
            <a:r>
              <a:rPr lang="en-US" sz="1200" kern="1200" dirty="0" err="1">
                <a:solidFill>
                  <a:schemeClr val="tx1"/>
                </a:solidFill>
                <a:effectLst/>
                <a:latin typeface="+mn-lt"/>
                <a:ea typeface="+mn-ea"/>
                <a:cs typeface="+mn-cs"/>
              </a:rPr>
              <a:t>distributred</a:t>
            </a:r>
            <a:r>
              <a:rPr lang="en-US" sz="1200" kern="1200" dirty="0">
                <a:solidFill>
                  <a:schemeClr val="tx1"/>
                </a:solidFill>
                <a:effectLst/>
                <a:latin typeface="+mn-lt"/>
                <a:ea typeface="+mn-ea"/>
                <a:cs typeface="+mn-cs"/>
              </a:rPr>
              <a:t> within each element inside the channel based on the graph as shown in the top corner. </a:t>
            </a:r>
          </a:p>
          <a:p>
            <a:r>
              <a:rPr lang="en-US" sz="1200" kern="1200" dirty="0">
                <a:solidFill>
                  <a:schemeClr val="tx1"/>
                </a:solidFill>
                <a:effectLst/>
                <a:latin typeface="+mn-lt"/>
                <a:ea typeface="+mn-ea"/>
                <a:cs typeface="+mn-cs"/>
              </a:rPr>
              <a:t>Now that we have G, and P we can solve for the vector of unknown T to obtain a temperature profile as shown in the bottom right corner. This is the top view of the SOI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showing </a:t>
            </a:r>
            <a:r>
              <a:rPr lang="en-US" sz="1200" kern="1200" dirty="0" err="1">
                <a:solidFill>
                  <a:schemeClr val="tx1"/>
                </a:solidFill>
                <a:effectLst/>
                <a:latin typeface="+mn-lt"/>
                <a:ea typeface="+mn-ea"/>
                <a:cs typeface="+mn-cs"/>
              </a:rPr>
              <a:t>hheat</a:t>
            </a:r>
            <a:r>
              <a:rPr lang="en-US" sz="1200" kern="1200" dirty="0">
                <a:solidFill>
                  <a:schemeClr val="tx1"/>
                </a:solidFill>
                <a:effectLst/>
                <a:latin typeface="+mn-lt"/>
                <a:ea typeface="+mn-ea"/>
                <a:cs typeface="+mn-cs"/>
              </a:rPr>
              <a:t> dissipation along the fin. </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10</a:t>
            </a:fld>
            <a:endParaRPr lang="en-IN"/>
          </a:p>
        </p:txBody>
      </p:sp>
    </p:spTree>
    <p:extLst>
      <p:ext uri="{BB962C8B-B14F-4D97-AF65-F5344CB8AC3E}">
        <p14:creationId xmlns:p14="http://schemas.microsoft.com/office/powerpoint/2010/main" val="24041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13</a:t>
            </a:fld>
            <a:endParaRPr lang="en-IN"/>
          </a:p>
        </p:txBody>
      </p:sp>
    </p:spTree>
    <p:extLst>
      <p:ext uri="{BB962C8B-B14F-4D97-AF65-F5344CB8AC3E}">
        <p14:creationId xmlns:p14="http://schemas.microsoft.com/office/powerpoint/2010/main" val="212391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find the temperature of the logic gate, we sum up the contribution to the increase in temperature from every  gate terminal in the array as per the equation is shows on the screen where </a:t>
            </a:r>
            <a:r>
              <a:rPr lang="en-US" sz="1200" kern="1200" dirty="0" err="1">
                <a:solidFill>
                  <a:schemeClr val="tx1"/>
                </a:solidFill>
                <a:effectLst/>
                <a:latin typeface="+mn-lt"/>
                <a:ea typeface="+mn-ea"/>
                <a:cs typeface="+mn-cs"/>
              </a:rPr>
              <a:t>Ptot</a:t>
            </a:r>
            <a:r>
              <a:rPr lang="en-US" sz="1200" kern="1200" dirty="0">
                <a:solidFill>
                  <a:schemeClr val="tx1"/>
                </a:solidFill>
                <a:effectLst/>
                <a:latin typeface="+mn-lt"/>
                <a:ea typeface="+mn-ea"/>
                <a:cs typeface="+mn-cs"/>
              </a:rPr>
              <a:t> = alphaCvvd2f is the total power dissipation of the logic gate/standard cell. </a:t>
            </a:r>
            <a:r>
              <a:rPr lang="en-US" sz="1200" kern="1200" dirty="0" err="1">
                <a:solidFill>
                  <a:schemeClr val="tx1"/>
                </a:solidFill>
                <a:effectLst/>
                <a:latin typeface="+mn-lt"/>
                <a:ea typeface="+mn-ea"/>
                <a:cs typeface="+mn-cs"/>
              </a:rPr>
              <a:t>PFi</a:t>
            </a:r>
            <a:r>
              <a:rPr lang="en-US" sz="1200" kern="1200" dirty="0">
                <a:solidFill>
                  <a:schemeClr val="tx1"/>
                </a:solidFill>
                <a:effectLst/>
                <a:latin typeface="+mn-lt"/>
                <a:ea typeface="+mn-ea"/>
                <a:cs typeface="+mn-cs"/>
              </a:rPr>
              <a:t> is the fraction of power dissipated in that input. The power factor depends on the probability of that transistor switching. The details of how this is obtained is within the paper and for the sake of time, will be skipped over for now.</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14</a:t>
            </a:fld>
            <a:endParaRPr lang="en-IN"/>
          </a:p>
        </p:txBody>
      </p:sp>
    </p:spTree>
    <p:extLst>
      <p:ext uri="{BB962C8B-B14F-4D97-AF65-F5344CB8AC3E}">
        <p14:creationId xmlns:p14="http://schemas.microsoft.com/office/powerpoint/2010/main" val="215824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have an understanding of the characterization of self-heating at the device and gate level, we move on to analyzing the impact it has at the circuit level.</a:t>
            </a:r>
          </a:p>
          <a:p>
            <a:r>
              <a:rPr lang="en-US" sz="1200" kern="1200" dirty="0">
                <a:solidFill>
                  <a:schemeClr val="tx1"/>
                </a:solidFill>
                <a:effectLst/>
                <a:latin typeface="+mn-lt"/>
                <a:ea typeface="+mn-ea"/>
                <a:cs typeface="+mn-cs"/>
              </a:rPr>
              <a:t>We leverage a STA tool to enable activity factor propagation, and output load estimation for every logic gate. Based on the size of the logic gate and its configurations, of transistors either series, parallel, or a combination we use the </a:t>
            </a:r>
            <a:r>
              <a:rPr lang="en-US" sz="1200" kern="1200" dirty="0" err="1">
                <a:solidFill>
                  <a:schemeClr val="tx1"/>
                </a:solidFill>
                <a:effectLst/>
                <a:latin typeface="+mn-lt"/>
                <a:ea typeface="+mn-ea"/>
                <a:cs typeface="+mn-cs"/>
              </a:rPr>
              <a:t>precharacterized</a:t>
            </a:r>
            <a:r>
              <a:rPr lang="en-US" sz="1200" kern="1200" dirty="0">
                <a:solidFill>
                  <a:schemeClr val="tx1"/>
                </a:solidFill>
                <a:effectLst/>
                <a:latin typeface="+mn-lt"/>
                <a:ea typeface="+mn-ea"/>
                <a:cs typeface="+mn-cs"/>
              </a:rPr>
              <a:t> LUT to obtain the temperature of the gate. </a:t>
            </a:r>
          </a:p>
          <a:p>
            <a:r>
              <a:rPr lang="en-US" sz="1200" kern="1200" dirty="0">
                <a:solidFill>
                  <a:schemeClr val="tx1"/>
                </a:solidFill>
                <a:effectLst/>
                <a:latin typeface="+mn-lt"/>
                <a:ea typeface="+mn-ea"/>
                <a:cs typeface="+mn-cs"/>
              </a:rPr>
              <a:t>The graph here shows </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15</a:t>
            </a:fld>
            <a:endParaRPr lang="en-IN"/>
          </a:p>
        </p:txBody>
      </p:sp>
    </p:spTree>
    <p:extLst>
      <p:ext uri="{BB962C8B-B14F-4D97-AF65-F5344CB8AC3E}">
        <p14:creationId xmlns:p14="http://schemas.microsoft.com/office/powerpoint/2010/main" val="2596747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BTI  and HCI are reliability mechanisms that reduce the lifetime of circuits. These phenomena are typically modeled by a degradation in the threshold voltage overtime and have an exponential dependence on temperature. In this figure, these exponential degradations is captured by the degradation in the 10-year circuit delay of these benchmarks. It can be seen here that the with HCI has a smaller time exponent for both </a:t>
            </a:r>
            <a:r>
              <a:rPr lang="en-US" sz="1200" kern="1200" dirty="0" err="1">
                <a:solidFill>
                  <a:schemeClr val="tx1"/>
                </a:solidFill>
                <a:effectLst/>
                <a:latin typeface="+mn-lt"/>
                <a:ea typeface="+mn-ea"/>
                <a:cs typeface="+mn-cs"/>
              </a:rPr>
              <a:t>FinFETs</a:t>
            </a:r>
            <a:r>
              <a:rPr lang="en-US" sz="1200" kern="1200" dirty="0">
                <a:solidFill>
                  <a:schemeClr val="tx1"/>
                </a:solidFill>
                <a:effectLst/>
                <a:latin typeface="+mn-lt"/>
                <a:ea typeface="+mn-ea"/>
                <a:cs typeface="+mn-cs"/>
              </a:rPr>
              <a:t> and SOI based </a:t>
            </a:r>
            <a:r>
              <a:rPr lang="en-US" sz="1200" kern="1200" dirty="0" err="1">
                <a:solidFill>
                  <a:schemeClr val="tx1"/>
                </a:solidFill>
                <a:effectLst/>
                <a:latin typeface="+mn-lt"/>
                <a:ea typeface="+mn-ea"/>
                <a:cs typeface="+mn-cs"/>
              </a:rPr>
              <a:t>GAAFTe</a:t>
            </a:r>
            <a:r>
              <a:rPr lang="en-US" sz="1200" kern="1200" dirty="0">
                <a:solidFill>
                  <a:schemeClr val="tx1"/>
                </a:solidFill>
                <a:effectLst/>
                <a:latin typeface="+mn-lt"/>
                <a:ea typeface="+mn-ea"/>
                <a:cs typeface="+mn-cs"/>
              </a:rPr>
              <a:t> devices when compared </a:t>
            </a:r>
            <a:r>
              <a:rPr lang="en-US" sz="1200" kern="1200" dirty="0" err="1">
                <a:solidFill>
                  <a:schemeClr val="tx1"/>
                </a:solidFill>
                <a:effectLst/>
                <a:latin typeface="+mn-lt"/>
                <a:ea typeface="+mn-ea"/>
                <a:cs typeface="+mn-cs"/>
              </a:rPr>
              <a:t>oth</a:t>
            </a:r>
            <a:r>
              <a:rPr lang="en-US" sz="1200" kern="1200" dirty="0">
                <a:solidFill>
                  <a:schemeClr val="tx1"/>
                </a:solidFill>
                <a:effectLst/>
                <a:latin typeface="+mn-lt"/>
                <a:ea typeface="+mn-ea"/>
                <a:cs typeface="+mn-cs"/>
              </a:rPr>
              <a:t> their bulk counterpart. Hence </a:t>
            </a:r>
            <a:r>
              <a:rPr lang="en-US" sz="1200" kern="1200" dirty="0" err="1">
                <a:solidFill>
                  <a:schemeClr val="tx1"/>
                </a:solidFill>
                <a:effectLst/>
                <a:latin typeface="+mn-lt"/>
                <a:ea typeface="+mn-ea"/>
                <a:cs typeface="+mn-cs"/>
              </a:rPr>
              <a:t>hCI</a:t>
            </a:r>
            <a:r>
              <a:rPr lang="en-US" sz="1200" kern="1200" dirty="0">
                <a:solidFill>
                  <a:schemeClr val="tx1"/>
                </a:solidFill>
                <a:effectLst/>
                <a:latin typeface="+mn-lt"/>
                <a:ea typeface="+mn-ea"/>
                <a:cs typeface="+mn-cs"/>
              </a:rPr>
              <a:t> is dominated by </a:t>
            </a:r>
            <a:r>
              <a:rPr lang="en-US" sz="1200" kern="1200" dirty="0" err="1">
                <a:solidFill>
                  <a:schemeClr val="tx1"/>
                </a:solidFill>
                <a:effectLst/>
                <a:latin typeface="+mn-lt"/>
                <a:ea typeface="+mn-ea"/>
                <a:cs typeface="+mn-cs"/>
              </a:rPr>
              <a:t>BTi</a:t>
            </a:r>
            <a:r>
              <a:rPr lang="en-US" sz="1200" kern="1200" dirty="0">
                <a:solidFill>
                  <a:schemeClr val="tx1"/>
                </a:solidFill>
                <a:effectLst/>
                <a:latin typeface="+mn-lt"/>
                <a:ea typeface="+mn-ea"/>
                <a:cs typeface="+mn-cs"/>
              </a:rPr>
              <a:t> in these technologies </a:t>
            </a:r>
            <a:r>
              <a:rPr lang="en-US" sz="1200" kern="1200" dirty="0" err="1">
                <a:solidFill>
                  <a:schemeClr val="tx1"/>
                </a:solidFill>
                <a:effectLst/>
                <a:latin typeface="+mn-lt"/>
                <a:ea typeface="+mn-ea"/>
                <a:cs typeface="+mn-cs"/>
              </a:rPr>
              <a:t>BTi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folllws</a:t>
            </a:r>
            <a:r>
              <a:rPr lang="en-US" sz="1200" kern="1200" dirty="0">
                <a:solidFill>
                  <a:schemeClr val="tx1"/>
                </a:solidFill>
                <a:effectLst/>
                <a:latin typeface="+mn-lt"/>
                <a:ea typeface="+mn-ea"/>
                <a:cs typeface="+mn-cs"/>
              </a:rPr>
              <a:t> the regular trend, since temperature of SOI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and GAAFET is more </a:t>
            </a:r>
            <a:r>
              <a:rPr lang="en-US" sz="1200" kern="1200" dirty="0" err="1">
                <a:solidFill>
                  <a:schemeClr val="tx1"/>
                </a:solidFill>
                <a:effectLst/>
                <a:latin typeface="+mn-lt"/>
                <a:ea typeface="+mn-ea"/>
                <a:cs typeface="+mn-cs"/>
              </a:rPr>
              <a:t>thn</a:t>
            </a:r>
            <a:r>
              <a:rPr lang="en-US" sz="1200" kern="1200" dirty="0">
                <a:solidFill>
                  <a:schemeClr val="tx1"/>
                </a:solidFill>
                <a:effectLst/>
                <a:latin typeface="+mn-lt"/>
                <a:ea typeface="+mn-ea"/>
                <a:cs typeface="+mn-cs"/>
              </a:rPr>
              <a:t> that of bulk they have a </a:t>
            </a:r>
            <a:r>
              <a:rPr lang="en-US" sz="1200" kern="1200" dirty="0" err="1">
                <a:solidFill>
                  <a:schemeClr val="tx1"/>
                </a:solidFill>
                <a:effectLst/>
                <a:latin typeface="+mn-lt"/>
                <a:ea typeface="+mn-ea"/>
                <a:cs typeface="+mn-cs"/>
              </a:rPr>
              <a:t>greter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BTi</a:t>
            </a:r>
            <a:r>
              <a:rPr lang="en-US" sz="1200" kern="1200" dirty="0">
                <a:solidFill>
                  <a:schemeClr val="tx1"/>
                </a:solidFill>
                <a:effectLst/>
                <a:latin typeface="+mn-lt"/>
                <a:ea typeface="+mn-ea"/>
                <a:cs typeface="+mn-cs"/>
              </a:rPr>
              <a:t> degradation.</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16</a:t>
            </a:fld>
            <a:endParaRPr lang="en-IN"/>
          </a:p>
        </p:txBody>
      </p:sp>
    </p:spTree>
    <p:extLst>
      <p:ext uri="{BB962C8B-B14F-4D97-AF65-F5344CB8AC3E}">
        <p14:creationId xmlns:p14="http://schemas.microsoft.com/office/powerpoint/2010/main" val="2170367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more interesting temperature profile is shown on the next slide. This is a cross-section view with the detail temperature contours. This shows the bulk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and a detailed temperature contour plot for this device from the FDM simulation. There is a direct path to  the substrate, however, the surface area is small because of the thin fin. There in an increase in temperature. For the same amount of power dissipation, this rise in temperature in smaller when compared to SOI </a:t>
            </a:r>
            <a:r>
              <a:rPr lang="en-US" sz="1200" kern="1200" dirty="0" err="1">
                <a:solidFill>
                  <a:schemeClr val="tx1"/>
                </a:solidFill>
                <a:effectLst/>
                <a:latin typeface="+mn-lt"/>
                <a:ea typeface="+mn-ea"/>
                <a:cs typeface="+mn-cs"/>
              </a:rPr>
              <a:t>FinFETS</a:t>
            </a:r>
            <a:r>
              <a:rPr lang="en-US" sz="1200" kern="1200" dirty="0">
                <a:solidFill>
                  <a:schemeClr val="tx1"/>
                </a:solidFill>
                <a:effectLst/>
                <a:latin typeface="+mn-lt"/>
                <a:ea typeface="+mn-ea"/>
                <a:cs typeface="+mn-cs"/>
              </a:rPr>
              <a:t> where the box layer makes heat flow towards the substrate difficult, most of the heat flows through the fin.  A very similar profile is observed in GAAFET that are also surrounded by oxide on all sides, except the NWs here are located on top have higher temperatures since they have a more resistive equivalent path to thermal ground when compared to the lower NWs.</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20</a:t>
            </a:fld>
            <a:endParaRPr lang="en-IN"/>
          </a:p>
        </p:txBody>
      </p:sp>
    </p:spTree>
    <p:extLst>
      <p:ext uri="{BB962C8B-B14F-4D97-AF65-F5344CB8AC3E}">
        <p14:creationId xmlns:p14="http://schemas.microsoft.com/office/powerpoint/2010/main" val="2984644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way, we characterize the temperature at the gate level. We now move on to certain parameters that actually impact the temperature. </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25</a:t>
            </a:fld>
            <a:endParaRPr lang="en-IN"/>
          </a:p>
        </p:txBody>
      </p:sp>
    </p:spTree>
    <p:extLst>
      <p:ext uri="{BB962C8B-B14F-4D97-AF65-F5344CB8AC3E}">
        <p14:creationId xmlns:p14="http://schemas.microsoft.com/office/powerpoint/2010/main" val="2997972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characterization of  SH is done the gate level. The layout on the left shows 4 transistors connected in a parallel configuration. With 3 fins and 4 gate terminals. This can be considered to be  a PUN of a 4 input NAND gate for example. </a:t>
            </a:r>
          </a:p>
          <a:p>
            <a:r>
              <a:rPr lang="en-US" sz="1200" kern="1200" dirty="0">
                <a:solidFill>
                  <a:schemeClr val="tx1"/>
                </a:solidFill>
                <a:effectLst/>
                <a:latin typeface="+mn-lt"/>
                <a:ea typeface="+mn-ea"/>
                <a:cs typeface="+mn-cs"/>
              </a:rPr>
              <a:t>The temperature rise in one transistors impacts the temperature in the other transistors even if they are OFF.  The GT=P is a linear system and we leverage the principle of superposition to estimate the impact of power dissipation in one transistor on the others in the array. We characterize various such scenarios for different sizes of cells are store the temperatures in LUTs. Why LUT? Since each FDM solution is computationally expensive.  . Performing such a simulation at the circuit level for each cell is not feasible  for every gate in the circuit. Therefore, we pre characterize two LUTs one for the parallel configuration and another for the series configuration and for cells of different sizes. A unit power dissipation is applied at each input and the temperature rise is estimated for each </a:t>
            </a:r>
            <a:r>
              <a:rPr lang="en-US" sz="1200" kern="1200" dirty="0" err="1">
                <a:solidFill>
                  <a:schemeClr val="tx1"/>
                </a:solidFill>
                <a:effectLst/>
                <a:latin typeface="+mn-lt"/>
                <a:ea typeface="+mn-ea"/>
                <a:cs typeface="+mn-cs"/>
              </a:rPr>
              <a:t>trasnsitor</a:t>
            </a:r>
            <a:r>
              <a:rPr lang="en-US" sz="1200" kern="1200" dirty="0">
                <a:solidFill>
                  <a:schemeClr val="tx1"/>
                </a:solidFill>
                <a:effectLst/>
                <a:latin typeface="+mn-lt"/>
                <a:ea typeface="+mn-ea"/>
                <a:cs typeface="+mn-cs"/>
              </a:rPr>
              <a:t> in the array. The LUT of the layout shown on the right. The y direction is the current active input or the input to which a unit power dissipation is applied and x direction is the total number of gate terminals in the array, where T11 is the temperature in I1 due to unit power dissipated in I1, and T12 is the temperature rise in I2 due to a unit power dissipation in I1.</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26</a:t>
            </a:fld>
            <a:endParaRPr lang="en-IN"/>
          </a:p>
        </p:txBody>
      </p:sp>
    </p:spTree>
    <p:extLst>
      <p:ext uri="{BB962C8B-B14F-4D97-AF65-F5344CB8AC3E}">
        <p14:creationId xmlns:p14="http://schemas.microsoft.com/office/powerpoint/2010/main" val="16369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Electromigration is the transfer of material atoms caused by momentum transfer of the conducting electrons. This phenomenon also has an exponential dependence with temperature.  Since the SOI and modern technologies have a lot of heat dissipation via the contacts towards the metal wires, the nearby metal wires heat up, and are victims of EM. Moreover, power the supply grids have a unidirectional flow in current and if they heat up are more susceptible to EM. In the figure shown here we measure the degradation in the lifetime of these wires due to SH. Again similar trends follow as BTI where technologies with higher temperature have a lower lifetime.</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29</a:t>
            </a:fld>
            <a:endParaRPr lang="en-IN"/>
          </a:p>
        </p:txBody>
      </p:sp>
    </p:spTree>
    <p:extLst>
      <p:ext uri="{BB962C8B-B14F-4D97-AF65-F5344CB8AC3E}">
        <p14:creationId xmlns:p14="http://schemas.microsoft.com/office/powerpoint/2010/main" val="2484467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now just consider one circuit and observe the degradation in circuit delay due to SH for all the three technologies over a period of .time  Basically observer how aging (both </a:t>
            </a:r>
            <a:r>
              <a:rPr lang="en-US" sz="1200" kern="1200" dirty="0" err="1">
                <a:solidFill>
                  <a:schemeClr val="tx1"/>
                </a:solidFill>
                <a:effectLst/>
                <a:latin typeface="+mn-lt"/>
                <a:ea typeface="+mn-ea"/>
                <a:cs typeface="+mn-cs"/>
              </a:rPr>
              <a:t>BTi</a:t>
            </a:r>
            <a:r>
              <a:rPr lang="en-US" sz="1200" kern="1200" dirty="0">
                <a:solidFill>
                  <a:schemeClr val="tx1"/>
                </a:solidFill>
                <a:effectLst/>
                <a:latin typeface="+mn-lt"/>
                <a:ea typeface="+mn-ea"/>
                <a:cs typeface="+mn-cs"/>
              </a:rPr>
              <a:t> and HCI) is accelerated over time due to elevated device temperatures. This is for a bulk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device. The blue line is the circuit delay at elevated temperatures by taking SH into account, and the blue line is without measuring self-heating. The slope of the red line is larger than that of the blue line. At the time t=0, there the delay degradation is due to SH alone and not any </a:t>
            </a:r>
            <a:r>
              <a:rPr lang="en-US" sz="1200" kern="1200" dirty="0" err="1">
                <a:solidFill>
                  <a:schemeClr val="tx1"/>
                </a:solidFill>
                <a:effectLst/>
                <a:latin typeface="+mn-lt"/>
                <a:ea typeface="+mn-ea"/>
                <a:cs typeface="+mn-cs"/>
              </a:rPr>
              <a:t>reliabity</a:t>
            </a:r>
            <a:r>
              <a:rPr lang="en-US" sz="1200" kern="1200" dirty="0">
                <a:solidFill>
                  <a:schemeClr val="tx1"/>
                </a:solidFill>
                <a:effectLst/>
                <a:latin typeface="+mn-lt"/>
                <a:ea typeface="+mn-ea"/>
                <a:cs typeface="+mn-cs"/>
              </a:rPr>
              <a:t> issues. This points to the degradation in mobility that reduces drive current and increases delay. </a:t>
            </a:r>
          </a:p>
          <a:p>
            <a:r>
              <a:rPr lang="en-US" sz="1200" kern="1200" dirty="0">
                <a:solidFill>
                  <a:schemeClr val="tx1"/>
                </a:solidFill>
                <a:effectLst/>
                <a:latin typeface="+mn-lt"/>
                <a:ea typeface="+mn-ea"/>
                <a:cs typeface="+mn-cs"/>
              </a:rPr>
              <a:t>Similarly, the other two technologies that have steeper slopes. Because of the higher temperatures. This degradation includes both BTI and HCI. </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30</a:t>
            </a:fld>
            <a:endParaRPr lang="en-IN"/>
          </a:p>
        </p:txBody>
      </p:sp>
    </p:spTree>
    <p:extLst>
      <p:ext uri="{BB962C8B-B14F-4D97-AF65-F5344CB8AC3E}">
        <p14:creationId xmlns:p14="http://schemas.microsoft.com/office/powerpoint/2010/main" val="300429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2</a:t>
            </a:fld>
            <a:endParaRPr lang="en-IN"/>
          </a:p>
        </p:txBody>
      </p:sp>
    </p:spTree>
    <p:extLst>
      <p:ext uri="{BB962C8B-B14F-4D97-AF65-F5344CB8AC3E}">
        <p14:creationId xmlns:p14="http://schemas.microsoft.com/office/powerpoint/2010/main" val="1632770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now just consider one circuit and observe the degradation in circuit delay due to SH for all the three technologies over a period of .time  Basically observer how aging (both </a:t>
            </a:r>
            <a:r>
              <a:rPr lang="en-US" sz="1200" kern="1200" dirty="0" err="1">
                <a:solidFill>
                  <a:schemeClr val="tx1"/>
                </a:solidFill>
                <a:effectLst/>
                <a:latin typeface="+mn-lt"/>
                <a:ea typeface="+mn-ea"/>
                <a:cs typeface="+mn-cs"/>
              </a:rPr>
              <a:t>BTi</a:t>
            </a:r>
            <a:r>
              <a:rPr lang="en-US" sz="1200" kern="1200" dirty="0">
                <a:solidFill>
                  <a:schemeClr val="tx1"/>
                </a:solidFill>
                <a:effectLst/>
                <a:latin typeface="+mn-lt"/>
                <a:ea typeface="+mn-ea"/>
                <a:cs typeface="+mn-cs"/>
              </a:rPr>
              <a:t> and HCI) is accelerated over time due to elevated device temperatures. This is for a bulk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device. The blue line is the circuit delay at elevated temperatures by taking SH into account, and the blue line is without measuring self-heating. The slope of the red line is larger than that of the blue line. At the time t=0, there the delay degradation is due to SH alone and not any </a:t>
            </a:r>
            <a:r>
              <a:rPr lang="en-US" sz="1200" kern="1200" dirty="0" err="1">
                <a:solidFill>
                  <a:schemeClr val="tx1"/>
                </a:solidFill>
                <a:effectLst/>
                <a:latin typeface="+mn-lt"/>
                <a:ea typeface="+mn-ea"/>
                <a:cs typeface="+mn-cs"/>
              </a:rPr>
              <a:t>reliabity</a:t>
            </a:r>
            <a:r>
              <a:rPr lang="en-US" sz="1200" kern="1200" dirty="0">
                <a:solidFill>
                  <a:schemeClr val="tx1"/>
                </a:solidFill>
                <a:effectLst/>
                <a:latin typeface="+mn-lt"/>
                <a:ea typeface="+mn-ea"/>
                <a:cs typeface="+mn-cs"/>
              </a:rPr>
              <a:t> issues. This points to the degradation in mobility that reduces drive current and increases delay. </a:t>
            </a:r>
          </a:p>
          <a:p>
            <a:r>
              <a:rPr lang="en-US" sz="1200" kern="1200" dirty="0">
                <a:solidFill>
                  <a:schemeClr val="tx1"/>
                </a:solidFill>
                <a:effectLst/>
                <a:latin typeface="+mn-lt"/>
                <a:ea typeface="+mn-ea"/>
                <a:cs typeface="+mn-cs"/>
              </a:rPr>
              <a:t>Similarly, the other two technologies that have steeper slopes. Because of the higher temperatures. This degradation includes both BTI and HCI. </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31</a:t>
            </a:fld>
            <a:endParaRPr lang="en-IN"/>
          </a:p>
        </p:txBody>
      </p:sp>
    </p:spTree>
    <p:extLst>
      <p:ext uri="{BB962C8B-B14F-4D97-AF65-F5344CB8AC3E}">
        <p14:creationId xmlns:p14="http://schemas.microsoft.com/office/powerpoint/2010/main" val="85478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Cite the papers. Is it needed?</a:t>
            </a:r>
          </a:p>
        </p:txBody>
      </p:sp>
      <p:sp>
        <p:nvSpPr>
          <p:cNvPr id="4" name="Slide Number Placeholder 3"/>
          <p:cNvSpPr>
            <a:spLocks noGrp="1"/>
          </p:cNvSpPr>
          <p:nvPr>
            <p:ph type="sldNum" sz="quarter" idx="5"/>
          </p:nvPr>
        </p:nvSpPr>
        <p:spPr/>
        <p:txBody>
          <a:bodyPr/>
          <a:lstStyle/>
          <a:p>
            <a:fld id="{07791993-6019-4397-BAF3-5AE4F80746C2}" type="slidenum">
              <a:rPr lang="en-IN" smtClean="0"/>
              <a:t>32</a:t>
            </a:fld>
            <a:endParaRPr lang="en-IN"/>
          </a:p>
        </p:txBody>
      </p:sp>
    </p:spTree>
    <p:extLst>
      <p:ext uri="{BB962C8B-B14F-4D97-AF65-F5344CB8AC3E}">
        <p14:creationId xmlns:p14="http://schemas.microsoft.com/office/powerpoint/2010/main" val="2141395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35</a:t>
            </a:fld>
            <a:endParaRPr lang="en-IN"/>
          </a:p>
        </p:txBody>
      </p:sp>
    </p:spTree>
    <p:extLst>
      <p:ext uri="{BB962C8B-B14F-4D97-AF65-F5344CB8AC3E}">
        <p14:creationId xmlns:p14="http://schemas.microsoft.com/office/powerpoint/2010/main" val="177301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Beyond the 20nm node, the small device dimensions have made it difficult for the gate to control the channel of the planar MOSFET. </a:t>
            </a:r>
          </a:p>
          <a:p>
            <a:r>
              <a:rPr lang="en-US" sz="1200" kern="1200" dirty="0">
                <a:solidFill>
                  <a:schemeClr val="tx1"/>
                </a:solidFill>
                <a:effectLst/>
                <a:latin typeface="+mn-lt"/>
                <a:ea typeface="+mn-ea"/>
                <a:cs typeface="+mn-cs"/>
              </a:rPr>
              <a:t>To enable efficient scaling, modern devices are based on </a:t>
            </a:r>
            <a:r>
              <a:rPr lang="en-US" sz="1200" kern="1200" dirty="0" err="1">
                <a:solidFill>
                  <a:schemeClr val="tx1"/>
                </a:solidFill>
                <a:effectLst/>
                <a:latin typeface="+mn-lt"/>
                <a:ea typeface="+mn-ea"/>
                <a:cs typeface="+mn-cs"/>
              </a:rPr>
              <a:t>multigate</a:t>
            </a:r>
            <a:r>
              <a:rPr lang="en-US" sz="1200" kern="1200" dirty="0">
                <a:solidFill>
                  <a:schemeClr val="tx1"/>
                </a:solidFill>
                <a:effectLst/>
                <a:latin typeface="+mn-lt"/>
                <a:ea typeface="+mn-ea"/>
                <a:cs typeface="+mn-cs"/>
              </a:rPr>
              <a:t> 3D architectures that provide improved electrostatic control. These devices help reduce SCE, increase the drive current per unit footprint, and  lower the supply voltage. </a:t>
            </a:r>
          </a:p>
          <a:p>
            <a:r>
              <a:rPr lang="en-US" sz="1200" kern="1200" dirty="0">
                <a:solidFill>
                  <a:schemeClr val="tx1"/>
                </a:solidFill>
                <a:effectLst/>
                <a:latin typeface="+mn-lt"/>
                <a:ea typeface="+mn-ea"/>
                <a:cs typeface="+mn-cs"/>
              </a:rPr>
              <a:t>The superior scalability provided by the confined 3D architectures of modern devices, comes at the cost of increased self-heating. </a:t>
            </a:r>
          </a:p>
          <a:p>
            <a:r>
              <a:rPr lang="en-US" sz="1200" kern="1200" dirty="0">
                <a:solidFill>
                  <a:schemeClr val="tx1"/>
                </a:solidFill>
                <a:effectLst/>
                <a:latin typeface="+mn-lt"/>
                <a:ea typeface="+mn-ea"/>
                <a:cs typeface="+mn-cs"/>
              </a:rPr>
              <a:t>Given the exponential thermal dependence of  reliability and leakage, we need to accurately measure the SH and predict the impact it has on circuit performance and various aging related </a:t>
            </a:r>
            <a:r>
              <a:rPr lang="en-US" sz="1200" kern="1200" dirty="0" err="1">
                <a:solidFill>
                  <a:schemeClr val="tx1"/>
                </a:solidFill>
                <a:effectLst/>
                <a:latin typeface="+mn-lt"/>
                <a:ea typeface="+mn-ea"/>
                <a:cs typeface="+mn-cs"/>
              </a:rPr>
              <a:t>phenomenons</a:t>
            </a:r>
            <a:r>
              <a:rPr lang="en-US" sz="1200" kern="1200" dirty="0">
                <a:solidFill>
                  <a:schemeClr val="tx1"/>
                </a:solidFill>
                <a:effectLst/>
                <a:latin typeface="+mn-lt"/>
                <a:ea typeface="+mn-ea"/>
                <a:cs typeface="+mn-cs"/>
              </a:rPr>
              <a:t> such as bias temperature instability (BTI), hot carrier injection (HCI), and electromigration (EM).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work builds an accurate finite difference based thermal model for circuits built using </a:t>
            </a:r>
            <a:r>
              <a:rPr lang="en-US" sz="1200" kern="1200" dirty="0" err="1">
                <a:solidFill>
                  <a:schemeClr val="tx1"/>
                </a:solidFill>
                <a:effectLst/>
                <a:latin typeface="+mn-lt"/>
                <a:ea typeface="+mn-ea"/>
                <a:cs typeface="+mn-cs"/>
              </a:rPr>
              <a:t>FinFETs</a:t>
            </a:r>
            <a:r>
              <a:rPr lang="en-US" sz="1200" kern="1200" dirty="0">
                <a:solidFill>
                  <a:schemeClr val="tx1"/>
                </a:solidFill>
                <a:effectLst/>
                <a:latin typeface="+mn-lt"/>
                <a:ea typeface="+mn-ea"/>
                <a:cs typeface="+mn-cs"/>
              </a:rPr>
              <a:t> and GAAFETs. The model provides precise estimates of the device temperature by accounting for intricate details at the device level and gate level.  And further we study the impact SH has on circuit level performance and reliability.</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3</a:t>
            </a:fld>
            <a:endParaRPr lang="en-IN"/>
          </a:p>
        </p:txBody>
      </p:sp>
    </p:spTree>
    <p:extLst>
      <p:ext uri="{BB962C8B-B14F-4D97-AF65-F5344CB8AC3E}">
        <p14:creationId xmlns:p14="http://schemas.microsoft.com/office/powerpoint/2010/main" val="62784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more interesting temperature profile is shown on the next slide. This is a cross-section view with the detail temperature contours. This shows the bulk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and a detailed temperature contour plot for this device from the FDM simulation. There is a direct path to  the substrate, however, the surface area is small because of the thin fin. There in an increase in temperature. For the same amount of power dissipation, this rise in temperature in smaller when compared to SOI </a:t>
            </a:r>
            <a:r>
              <a:rPr lang="en-US" sz="1200" kern="1200" dirty="0" err="1">
                <a:solidFill>
                  <a:schemeClr val="tx1"/>
                </a:solidFill>
                <a:effectLst/>
                <a:latin typeface="+mn-lt"/>
                <a:ea typeface="+mn-ea"/>
                <a:cs typeface="+mn-cs"/>
              </a:rPr>
              <a:t>FinFETS</a:t>
            </a:r>
            <a:r>
              <a:rPr lang="en-US" sz="1200" kern="1200" dirty="0">
                <a:solidFill>
                  <a:schemeClr val="tx1"/>
                </a:solidFill>
                <a:effectLst/>
                <a:latin typeface="+mn-lt"/>
                <a:ea typeface="+mn-ea"/>
                <a:cs typeface="+mn-cs"/>
              </a:rPr>
              <a:t> where the box layer makes heat flow towards the substrate difficult, most of the heat flows through the fin.  A very similar profile is observed in GAAFET that are also surrounded by oxide on all sides, except the NWs here are located on top have higher temperatures since they have a more resistive equivalent path to thermal ground when compared to the lower NWs.</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4</a:t>
            </a:fld>
            <a:endParaRPr lang="en-IN"/>
          </a:p>
        </p:txBody>
      </p:sp>
    </p:spTree>
    <p:extLst>
      <p:ext uri="{BB962C8B-B14F-4D97-AF65-F5344CB8AC3E}">
        <p14:creationId xmlns:p14="http://schemas.microsoft.com/office/powerpoint/2010/main" val="921620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more interesting temperature profile is shown on the next slide. This is a cross-section view with the detail temperature contours. This shows the bulk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and a detailed temperature contour plot for this device from the FDM simulation. There is a direct path to  the substrate, however, the surface area is small because of the thin fin. There in an increase in temperature. For the same amount of power dissipation, this rise in temperature in smaller when compared to SOI </a:t>
            </a:r>
            <a:r>
              <a:rPr lang="en-US" sz="1200" kern="1200" dirty="0" err="1">
                <a:solidFill>
                  <a:schemeClr val="tx1"/>
                </a:solidFill>
                <a:effectLst/>
                <a:latin typeface="+mn-lt"/>
                <a:ea typeface="+mn-ea"/>
                <a:cs typeface="+mn-cs"/>
              </a:rPr>
              <a:t>FinFETS</a:t>
            </a:r>
            <a:r>
              <a:rPr lang="en-US" sz="1200" kern="1200" dirty="0">
                <a:solidFill>
                  <a:schemeClr val="tx1"/>
                </a:solidFill>
                <a:effectLst/>
                <a:latin typeface="+mn-lt"/>
                <a:ea typeface="+mn-ea"/>
                <a:cs typeface="+mn-cs"/>
              </a:rPr>
              <a:t> where the box layer makes heat flow towards the substrate difficult, most of the heat flows through the fin.  A very similar profile is observed in GAAFET that are also surrounded by oxide on all sides, except the NWs here are located on top have higher temperatures since they have a more resistive equivalent path to thermal ground when compared to the lower NWs.</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5</a:t>
            </a:fld>
            <a:endParaRPr lang="en-IN"/>
          </a:p>
        </p:txBody>
      </p:sp>
    </p:spTree>
    <p:extLst>
      <p:ext uri="{BB962C8B-B14F-4D97-AF65-F5344CB8AC3E}">
        <p14:creationId xmlns:p14="http://schemas.microsoft.com/office/powerpoint/2010/main" val="338118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more interesting temperature profile is shown on the next slide. This is a cross-section view with the detail temperature contours. This shows the bulk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and a detailed temperature contour plot for this device from the FDM simulation. There is a direct path to  the substrate, however, the surface area is small because of the thin fin. There in an increase in temperature. For the same amount of power dissipation, this rise in temperature in smaller when compared to SOI </a:t>
            </a:r>
            <a:r>
              <a:rPr lang="en-US" sz="1200" kern="1200" dirty="0" err="1">
                <a:solidFill>
                  <a:schemeClr val="tx1"/>
                </a:solidFill>
                <a:effectLst/>
                <a:latin typeface="+mn-lt"/>
                <a:ea typeface="+mn-ea"/>
                <a:cs typeface="+mn-cs"/>
              </a:rPr>
              <a:t>FinFETS</a:t>
            </a:r>
            <a:r>
              <a:rPr lang="en-US" sz="1200" kern="1200" dirty="0">
                <a:solidFill>
                  <a:schemeClr val="tx1"/>
                </a:solidFill>
                <a:effectLst/>
                <a:latin typeface="+mn-lt"/>
                <a:ea typeface="+mn-ea"/>
                <a:cs typeface="+mn-cs"/>
              </a:rPr>
              <a:t> where the box layer makes heat flow towards the substrate difficult, most of the heat flows through the fin.  A very similar profile is observed in GAAFET that are also surrounded by oxide on all sides, except the NWs here are located on top have higher temperatures since they have a more resistive equivalent path to thermal ground when compared to the lower NWs.</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6</a:t>
            </a:fld>
            <a:endParaRPr lang="en-IN"/>
          </a:p>
        </p:txBody>
      </p:sp>
    </p:spTree>
    <p:extLst>
      <p:ext uri="{BB962C8B-B14F-4D97-AF65-F5344CB8AC3E}">
        <p14:creationId xmlns:p14="http://schemas.microsoft.com/office/powerpoint/2010/main" val="79193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7</a:t>
            </a:fld>
            <a:endParaRPr lang="en-IN"/>
          </a:p>
        </p:txBody>
      </p:sp>
    </p:spTree>
    <p:extLst>
      <p:ext uri="{BB962C8B-B14F-4D97-AF65-F5344CB8AC3E}">
        <p14:creationId xmlns:p14="http://schemas.microsoft.com/office/powerpoint/2010/main" val="243634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heat flow equation is governed by the partial differential equation shown on the screen where,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finite difference method to solve the above the equation in steady state, thermal-electrical equivalence shows that, the solutions can be represented a s </a:t>
            </a:r>
            <a:r>
              <a:rPr lang="en-US" sz="1200" kern="1200" dirty="0" err="1">
                <a:solidFill>
                  <a:schemeClr val="tx1"/>
                </a:solidFill>
                <a:effectLst/>
                <a:latin typeface="+mn-lt"/>
                <a:ea typeface="+mn-ea"/>
                <a:cs typeface="+mn-cs"/>
              </a:rPr>
              <a:t>asytem</a:t>
            </a:r>
            <a:r>
              <a:rPr lang="en-US" sz="1200" kern="1200" dirty="0">
                <a:solidFill>
                  <a:schemeClr val="tx1"/>
                </a:solidFill>
                <a:effectLst/>
                <a:latin typeface="+mn-lt"/>
                <a:ea typeface="+mn-ea"/>
                <a:cs typeface="+mn-cs"/>
              </a:rPr>
              <a:t> of linear equations given by GT=P,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larger the number of finite elements the more accurately we can estimate temperature.  In our case, since we are looking at this at a device level, we use a fine-grained mesh to estimate this temperature rise due to self-heating.</a:t>
            </a:r>
          </a:p>
          <a:p>
            <a:r>
              <a:rPr lang="en-US" sz="1200" kern="1200" dirty="0">
                <a:solidFill>
                  <a:schemeClr val="tx1"/>
                </a:solidFill>
                <a:effectLst/>
                <a:latin typeface="+mn-lt"/>
                <a:ea typeface="+mn-ea"/>
                <a:cs typeface="+mn-cs"/>
              </a:rPr>
              <a:t>It should be noted here that fin/NW is a thin film of Si. The </a:t>
            </a:r>
            <a:r>
              <a:rPr lang="en-US" sz="1200" kern="1200" dirty="0" err="1">
                <a:solidFill>
                  <a:schemeClr val="tx1"/>
                </a:solidFill>
                <a:effectLst/>
                <a:latin typeface="+mn-lt"/>
                <a:ea typeface="+mn-ea"/>
                <a:cs typeface="+mn-cs"/>
              </a:rPr>
              <a:t>elctron</a:t>
            </a:r>
            <a:r>
              <a:rPr lang="en-US" sz="1200" kern="1200" dirty="0">
                <a:solidFill>
                  <a:schemeClr val="tx1"/>
                </a:solidFill>
                <a:effectLst/>
                <a:latin typeface="+mn-lt"/>
                <a:ea typeface="+mn-ea"/>
                <a:cs typeface="+mn-cs"/>
              </a:rPr>
              <a:t> in this film experience boundary scattering. They collide with </a:t>
            </a:r>
            <a:r>
              <a:rPr lang="en-US" sz="1200" kern="1200" dirty="0" err="1">
                <a:solidFill>
                  <a:schemeClr val="tx1"/>
                </a:solidFill>
                <a:effectLst/>
                <a:latin typeface="+mn-lt"/>
                <a:ea typeface="+mn-ea"/>
                <a:cs typeface="+mn-cs"/>
              </a:rPr>
              <a:t>with</a:t>
            </a:r>
            <a:r>
              <a:rPr lang="en-US" sz="1200" kern="1200" dirty="0">
                <a:solidFill>
                  <a:schemeClr val="tx1"/>
                </a:solidFill>
                <a:effectLst/>
                <a:latin typeface="+mn-lt"/>
                <a:ea typeface="+mn-ea"/>
                <a:cs typeface="+mn-cs"/>
              </a:rPr>
              <a:t> the phonons, phonons are just lattice vibration,  mobility reduction which reduces mean free path of the carriers. Since mean free path is proportional to conductivity there is a reunion in thermal conductivity at these small dimensions. Therefore, we use these scaled versions of thermal conductivity in the above G matrix.</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values in vector P, are based on the power generated by the </a:t>
            </a:r>
            <a:r>
              <a:rPr lang="en-US" sz="1200" kern="1200" dirty="0" err="1">
                <a:solidFill>
                  <a:schemeClr val="tx1"/>
                </a:solidFill>
                <a:effectLst/>
                <a:latin typeface="+mn-lt"/>
                <a:ea typeface="+mn-ea"/>
                <a:cs typeface="+mn-cs"/>
              </a:rPr>
              <a:t>devive</a:t>
            </a:r>
            <a:r>
              <a:rPr lang="en-US" sz="1200" kern="1200" dirty="0">
                <a:solidFill>
                  <a:schemeClr val="tx1"/>
                </a:solidFill>
                <a:effectLst/>
                <a:latin typeface="+mn-lt"/>
                <a:ea typeface="+mn-ea"/>
                <a:cs typeface="+mn-cs"/>
              </a:rPr>
              <a:t> that is </a:t>
            </a:r>
            <a:r>
              <a:rPr lang="en-US" sz="1200" kern="1200" dirty="0" err="1">
                <a:solidFill>
                  <a:schemeClr val="tx1"/>
                </a:solidFill>
                <a:effectLst/>
                <a:latin typeface="+mn-lt"/>
                <a:ea typeface="+mn-ea"/>
                <a:cs typeface="+mn-cs"/>
              </a:rPr>
              <a:t>distributred</a:t>
            </a:r>
            <a:r>
              <a:rPr lang="en-US" sz="1200" kern="1200" dirty="0">
                <a:solidFill>
                  <a:schemeClr val="tx1"/>
                </a:solidFill>
                <a:effectLst/>
                <a:latin typeface="+mn-lt"/>
                <a:ea typeface="+mn-ea"/>
                <a:cs typeface="+mn-cs"/>
              </a:rPr>
              <a:t> within each element inside the channel based on the graph as shown in the top corner. </a:t>
            </a:r>
          </a:p>
          <a:p>
            <a:r>
              <a:rPr lang="en-US" sz="1200" kern="1200" dirty="0">
                <a:solidFill>
                  <a:schemeClr val="tx1"/>
                </a:solidFill>
                <a:effectLst/>
                <a:latin typeface="+mn-lt"/>
                <a:ea typeface="+mn-ea"/>
                <a:cs typeface="+mn-cs"/>
              </a:rPr>
              <a:t>Now that we have G, and P we can solve for the vector of unknown T to obtain a temperature profile as shown in the bottom right corner. This is the top view of the SOI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showing </a:t>
            </a:r>
            <a:r>
              <a:rPr lang="en-US" sz="1200" kern="1200" dirty="0" err="1">
                <a:solidFill>
                  <a:schemeClr val="tx1"/>
                </a:solidFill>
                <a:effectLst/>
                <a:latin typeface="+mn-lt"/>
                <a:ea typeface="+mn-ea"/>
                <a:cs typeface="+mn-cs"/>
              </a:rPr>
              <a:t>hheat</a:t>
            </a:r>
            <a:r>
              <a:rPr lang="en-US" sz="1200" kern="1200" dirty="0">
                <a:solidFill>
                  <a:schemeClr val="tx1"/>
                </a:solidFill>
                <a:effectLst/>
                <a:latin typeface="+mn-lt"/>
                <a:ea typeface="+mn-ea"/>
                <a:cs typeface="+mn-cs"/>
              </a:rPr>
              <a:t> dissipation along the fin. </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8</a:t>
            </a:fld>
            <a:endParaRPr lang="en-IN"/>
          </a:p>
        </p:txBody>
      </p:sp>
    </p:spTree>
    <p:extLst>
      <p:ext uri="{BB962C8B-B14F-4D97-AF65-F5344CB8AC3E}">
        <p14:creationId xmlns:p14="http://schemas.microsoft.com/office/powerpoint/2010/main" val="4043013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heat flow equation is governed by the partial differential equation shown on the screen where,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the finite difference method to solve the above the equation in steady state, thermal-electrical equivalence shows that, the solutions can be represented a s </a:t>
            </a:r>
            <a:r>
              <a:rPr lang="en-US" sz="1200" kern="1200" dirty="0" err="1">
                <a:solidFill>
                  <a:schemeClr val="tx1"/>
                </a:solidFill>
                <a:effectLst/>
                <a:latin typeface="+mn-lt"/>
                <a:ea typeface="+mn-ea"/>
                <a:cs typeface="+mn-cs"/>
              </a:rPr>
              <a:t>asytem</a:t>
            </a:r>
            <a:r>
              <a:rPr lang="en-US" sz="1200" kern="1200" dirty="0">
                <a:solidFill>
                  <a:schemeClr val="tx1"/>
                </a:solidFill>
                <a:effectLst/>
                <a:latin typeface="+mn-lt"/>
                <a:ea typeface="+mn-ea"/>
                <a:cs typeface="+mn-cs"/>
              </a:rPr>
              <a:t> of linear equations given by GT=P,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larger the number of finite elements the more accurately we can estimate temperature.  In our case, since we are looking at this at a device level, we use a fine-grained mesh to estimate this temperature rise due to self-heating.</a:t>
            </a:r>
          </a:p>
          <a:p>
            <a:r>
              <a:rPr lang="en-US" sz="1200" kern="1200" dirty="0">
                <a:solidFill>
                  <a:schemeClr val="tx1"/>
                </a:solidFill>
                <a:effectLst/>
                <a:latin typeface="+mn-lt"/>
                <a:ea typeface="+mn-ea"/>
                <a:cs typeface="+mn-cs"/>
              </a:rPr>
              <a:t>It should be noted here that fin/NW is a thin film of Si. The </a:t>
            </a:r>
            <a:r>
              <a:rPr lang="en-US" sz="1200" kern="1200" dirty="0" err="1">
                <a:solidFill>
                  <a:schemeClr val="tx1"/>
                </a:solidFill>
                <a:effectLst/>
                <a:latin typeface="+mn-lt"/>
                <a:ea typeface="+mn-ea"/>
                <a:cs typeface="+mn-cs"/>
              </a:rPr>
              <a:t>elctron</a:t>
            </a:r>
            <a:r>
              <a:rPr lang="en-US" sz="1200" kern="1200" dirty="0">
                <a:solidFill>
                  <a:schemeClr val="tx1"/>
                </a:solidFill>
                <a:effectLst/>
                <a:latin typeface="+mn-lt"/>
                <a:ea typeface="+mn-ea"/>
                <a:cs typeface="+mn-cs"/>
              </a:rPr>
              <a:t> in this film experience boundary scattering. They collide with </a:t>
            </a:r>
            <a:r>
              <a:rPr lang="en-US" sz="1200" kern="1200" dirty="0" err="1">
                <a:solidFill>
                  <a:schemeClr val="tx1"/>
                </a:solidFill>
                <a:effectLst/>
                <a:latin typeface="+mn-lt"/>
                <a:ea typeface="+mn-ea"/>
                <a:cs typeface="+mn-cs"/>
              </a:rPr>
              <a:t>with</a:t>
            </a:r>
            <a:r>
              <a:rPr lang="en-US" sz="1200" kern="1200" dirty="0">
                <a:solidFill>
                  <a:schemeClr val="tx1"/>
                </a:solidFill>
                <a:effectLst/>
                <a:latin typeface="+mn-lt"/>
                <a:ea typeface="+mn-ea"/>
                <a:cs typeface="+mn-cs"/>
              </a:rPr>
              <a:t> the phonons, phonons are just lattice vibration,  mobility reduction which reduces mean free path of the carriers. Since mean free path is proportional to conductivity there is a reunion in thermal conductivity at these small dimensions. Therefore, we use these scaled versions of thermal conductivity in the above G matrix.</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values in vector P, are based on the power generated by the </a:t>
            </a:r>
            <a:r>
              <a:rPr lang="en-US" sz="1200" kern="1200" dirty="0" err="1">
                <a:solidFill>
                  <a:schemeClr val="tx1"/>
                </a:solidFill>
                <a:effectLst/>
                <a:latin typeface="+mn-lt"/>
                <a:ea typeface="+mn-ea"/>
                <a:cs typeface="+mn-cs"/>
              </a:rPr>
              <a:t>devive</a:t>
            </a:r>
            <a:r>
              <a:rPr lang="en-US" sz="1200" kern="1200" dirty="0">
                <a:solidFill>
                  <a:schemeClr val="tx1"/>
                </a:solidFill>
                <a:effectLst/>
                <a:latin typeface="+mn-lt"/>
                <a:ea typeface="+mn-ea"/>
                <a:cs typeface="+mn-cs"/>
              </a:rPr>
              <a:t> that is </a:t>
            </a:r>
            <a:r>
              <a:rPr lang="en-US" sz="1200" kern="1200" dirty="0" err="1">
                <a:solidFill>
                  <a:schemeClr val="tx1"/>
                </a:solidFill>
                <a:effectLst/>
                <a:latin typeface="+mn-lt"/>
                <a:ea typeface="+mn-ea"/>
                <a:cs typeface="+mn-cs"/>
              </a:rPr>
              <a:t>distributred</a:t>
            </a:r>
            <a:r>
              <a:rPr lang="en-US" sz="1200" kern="1200" dirty="0">
                <a:solidFill>
                  <a:schemeClr val="tx1"/>
                </a:solidFill>
                <a:effectLst/>
                <a:latin typeface="+mn-lt"/>
                <a:ea typeface="+mn-ea"/>
                <a:cs typeface="+mn-cs"/>
              </a:rPr>
              <a:t> within each element inside the channel based on the graph as shown in the top corner. </a:t>
            </a:r>
          </a:p>
          <a:p>
            <a:r>
              <a:rPr lang="en-US" sz="1200" kern="1200" dirty="0">
                <a:solidFill>
                  <a:schemeClr val="tx1"/>
                </a:solidFill>
                <a:effectLst/>
                <a:latin typeface="+mn-lt"/>
                <a:ea typeface="+mn-ea"/>
                <a:cs typeface="+mn-cs"/>
              </a:rPr>
              <a:t>Now that we have G, and P we can solve for the vector of unknown T to obtain a temperature profile as shown in the bottom right corner. This is the top view of the SOI </a:t>
            </a:r>
            <a:r>
              <a:rPr lang="en-US" sz="1200" kern="1200" dirty="0" err="1">
                <a:solidFill>
                  <a:schemeClr val="tx1"/>
                </a:solidFill>
                <a:effectLst/>
                <a:latin typeface="+mn-lt"/>
                <a:ea typeface="+mn-ea"/>
                <a:cs typeface="+mn-cs"/>
              </a:rPr>
              <a:t>FinFET</a:t>
            </a:r>
            <a:r>
              <a:rPr lang="en-US" sz="1200" kern="1200" dirty="0">
                <a:solidFill>
                  <a:schemeClr val="tx1"/>
                </a:solidFill>
                <a:effectLst/>
                <a:latin typeface="+mn-lt"/>
                <a:ea typeface="+mn-ea"/>
                <a:cs typeface="+mn-cs"/>
              </a:rPr>
              <a:t>, showing </a:t>
            </a:r>
            <a:r>
              <a:rPr lang="en-US" sz="1200" kern="1200" dirty="0" err="1">
                <a:solidFill>
                  <a:schemeClr val="tx1"/>
                </a:solidFill>
                <a:effectLst/>
                <a:latin typeface="+mn-lt"/>
                <a:ea typeface="+mn-ea"/>
                <a:cs typeface="+mn-cs"/>
              </a:rPr>
              <a:t>hheat</a:t>
            </a:r>
            <a:r>
              <a:rPr lang="en-US" sz="1200" kern="1200" dirty="0">
                <a:solidFill>
                  <a:schemeClr val="tx1"/>
                </a:solidFill>
                <a:effectLst/>
                <a:latin typeface="+mn-lt"/>
                <a:ea typeface="+mn-ea"/>
                <a:cs typeface="+mn-cs"/>
              </a:rPr>
              <a:t> dissipation along the fin. </a:t>
            </a:r>
          </a:p>
          <a:p>
            <a:endParaRPr lang="en-US" dirty="0"/>
          </a:p>
        </p:txBody>
      </p:sp>
      <p:sp>
        <p:nvSpPr>
          <p:cNvPr id="4" name="Slide Number Placeholder 3"/>
          <p:cNvSpPr>
            <a:spLocks noGrp="1"/>
          </p:cNvSpPr>
          <p:nvPr>
            <p:ph type="sldNum" sz="quarter" idx="5"/>
          </p:nvPr>
        </p:nvSpPr>
        <p:spPr/>
        <p:txBody>
          <a:bodyPr/>
          <a:lstStyle/>
          <a:p>
            <a:fld id="{07791993-6019-4397-BAF3-5AE4F80746C2}" type="slidenum">
              <a:rPr lang="en-IN" smtClean="0"/>
              <a:t>9</a:t>
            </a:fld>
            <a:endParaRPr lang="en-IN"/>
          </a:p>
        </p:txBody>
      </p:sp>
    </p:spTree>
    <p:extLst>
      <p:ext uri="{BB962C8B-B14F-4D97-AF65-F5344CB8AC3E}">
        <p14:creationId xmlns:p14="http://schemas.microsoft.com/office/powerpoint/2010/main" val="1522682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ranja/Documents/5-resources/ppt/2018%20ppt-with%20R/new/working%20files/graphics_HD-title-maroon.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787400"/>
            <a:ext cx="10668000" cy="1143000"/>
          </a:xfrm>
        </p:spPr>
        <p:txBody>
          <a:bodyPr/>
          <a:lstStyle>
            <a:lvl1pPr algn="l">
              <a:defRPr>
                <a:solidFill>
                  <a:srgbClr val="7A0019"/>
                </a:solidFill>
              </a:defRPr>
            </a:lvl1pPr>
          </a:lstStyle>
          <a:p>
            <a:pPr lvl="0"/>
            <a:r>
              <a:rPr lang="en-US" noProof="0"/>
              <a:t>Click to edit Master title style</a:t>
            </a:r>
            <a:endParaRPr lang="en-US" noProof="0" dirty="0"/>
          </a:p>
        </p:txBody>
      </p:sp>
      <p:sp>
        <p:nvSpPr>
          <p:cNvPr id="6" name="Text Placeholder 5"/>
          <p:cNvSpPr>
            <a:spLocks noGrp="1"/>
          </p:cNvSpPr>
          <p:nvPr>
            <p:ph type="body" sz="quarter" idx="10" hasCustomPrompt="1"/>
          </p:nvPr>
        </p:nvSpPr>
        <p:spPr>
          <a:xfrm>
            <a:off x="914400" y="2921000"/>
            <a:ext cx="10668000" cy="609600"/>
          </a:xfrm>
        </p:spPr>
        <p:txBody>
          <a:bodyPr/>
          <a:lstStyle>
            <a:lvl1pPr marL="0" indent="0">
              <a:buNone/>
              <a:defRPr sz="2400">
                <a:solidFill>
                  <a:schemeClr val="tx1">
                    <a:lumMod val="65000"/>
                    <a:lumOff val="35000"/>
                  </a:schemeClr>
                </a:solidFill>
              </a:defRPr>
            </a:lvl1pPr>
            <a:lvl2pPr marL="457239" indent="0">
              <a:buNone/>
              <a:defRPr sz="2400">
                <a:solidFill>
                  <a:srgbClr val="FFFFFF"/>
                </a:solidFill>
              </a:defRPr>
            </a:lvl2pPr>
            <a:lvl3pPr marL="914476" indent="0">
              <a:buNone/>
              <a:defRPr sz="2400">
                <a:solidFill>
                  <a:srgbClr val="FFFFFF"/>
                </a:solidFill>
              </a:defRPr>
            </a:lvl3pPr>
            <a:lvl4pPr marL="1371714" indent="0">
              <a:buNone/>
              <a:defRPr sz="2400">
                <a:solidFill>
                  <a:srgbClr val="FFFFFF"/>
                </a:solidFill>
              </a:defRPr>
            </a:lvl4pPr>
            <a:lvl5pPr marL="1828953" indent="0">
              <a:buNone/>
              <a:defRPr sz="2400">
                <a:solidFill>
                  <a:srgbClr val="FFFFFF"/>
                </a:solidFill>
              </a:defRPr>
            </a:lvl5pPr>
          </a:lstStyle>
          <a:p>
            <a:pPr lvl="0"/>
            <a:r>
              <a:rPr lang="en-US" dirty="0"/>
              <a:t>Presenter/unit/department name</a:t>
            </a:r>
          </a:p>
        </p:txBody>
      </p:sp>
      <p:sp>
        <p:nvSpPr>
          <p:cNvPr id="10" name="Text Placeholder 9"/>
          <p:cNvSpPr>
            <a:spLocks noGrp="1"/>
          </p:cNvSpPr>
          <p:nvPr>
            <p:ph type="body" sz="quarter" idx="12" hasCustomPrompt="1"/>
          </p:nvPr>
        </p:nvSpPr>
        <p:spPr>
          <a:xfrm>
            <a:off x="914400" y="3530600"/>
            <a:ext cx="10668000" cy="508000"/>
          </a:xfrm>
        </p:spPr>
        <p:txBody>
          <a:bodyPr/>
          <a:lstStyle>
            <a:lvl1pPr marL="0" indent="0">
              <a:buNone/>
              <a:defRPr sz="1600">
                <a:solidFill>
                  <a:schemeClr val="tx1">
                    <a:lumMod val="65000"/>
                    <a:lumOff val="35000"/>
                  </a:schemeClr>
                </a:solidFill>
              </a:defRPr>
            </a:lvl1pPr>
            <a:lvl2pPr marL="457239" indent="0">
              <a:buNone/>
              <a:defRPr sz="1600">
                <a:solidFill>
                  <a:srgbClr val="FFFFFF"/>
                </a:solidFill>
              </a:defRPr>
            </a:lvl2pPr>
            <a:lvl3pPr marL="914476" indent="0">
              <a:buNone/>
              <a:defRPr sz="1600">
                <a:solidFill>
                  <a:srgbClr val="FFFFFF"/>
                </a:solidFill>
              </a:defRPr>
            </a:lvl3pPr>
            <a:lvl4pPr marL="1371714" indent="0">
              <a:buNone/>
              <a:defRPr sz="1600">
                <a:solidFill>
                  <a:srgbClr val="FFFFFF"/>
                </a:solidFill>
              </a:defRPr>
            </a:lvl4pPr>
            <a:lvl5pPr marL="1828953" indent="0">
              <a:buNone/>
              <a:defRPr sz="1600">
                <a:solidFill>
                  <a:srgbClr val="FFFFFF"/>
                </a:solidFill>
              </a:defRPr>
            </a:lvl5pPr>
          </a:lstStyle>
          <a:p>
            <a:pPr lvl="0"/>
            <a:r>
              <a:rPr lang="en-US" dirty="0"/>
              <a:t>Date</a:t>
            </a:r>
          </a:p>
        </p:txBody>
      </p:sp>
      <p:pic>
        <p:nvPicPr>
          <p:cNvPr id="3" name="graphics_HD-title-maroon.png" descr="/Users/ranja/Documents/5-resources/ppt/2018 ppt-with R/new/working files/graphics_HD-title-maroon.png"/>
          <p:cNvPicPr>
            <a:picLocks noChangeAspect="1"/>
          </p:cNvPicPr>
          <p:nvPr/>
        </p:nvPicPr>
        <p:blipFill>
          <a:blip r:embed="rId2" r:link="rId3" cstate="print">
            <a:extLst>
              <a:ext uri="{28A0092B-C50C-407E-A947-70E740481C1C}">
                <a14:useLocalDpi xmlns:a14="http://schemas.microsoft.com/office/drawing/2010/main"/>
              </a:ext>
            </a:extLst>
          </a:blip>
          <a:stretch>
            <a:fillRect/>
          </a:stretch>
        </p:blipFill>
        <p:spPr>
          <a:xfrm>
            <a:off x="0" y="5013960"/>
            <a:ext cx="12192000" cy="1844040"/>
          </a:xfrm>
          <a:prstGeom prst="rect">
            <a:avLst/>
          </a:prstGeom>
        </p:spPr>
      </p:pic>
    </p:spTree>
    <p:extLst>
      <p:ext uri="{BB962C8B-B14F-4D97-AF65-F5344CB8AC3E}">
        <p14:creationId xmlns:p14="http://schemas.microsoft.com/office/powerpoint/2010/main" val="247597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25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304800"/>
            <a:ext cx="75692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69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6488-98C6-48DB-9749-A14BFF0F2C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CE8D975-6F5A-4481-A1A9-E4C741CD883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85484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80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0" i="0" cap="none"/>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39" indent="0">
              <a:buNone/>
              <a:defRPr sz="1867"/>
            </a:lvl2pPr>
            <a:lvl3pPr marL="914476" indent="0">
              <a:buNone/>
              <a:defRPr sz="1600"/>
            </a:lvl3pPr>
            <a:lvl4pPr marL="1371714" indent="0">
              <a:buNone/>
              <a:defRPr sz="1467"/>
            </a:lvl4pPr>
            <a:lvl5pPr marL="1828953" indent="0">
              <a:buNone/>
              <a:defRPr sz="1467"/>
            </a:lvl5pPr>
            <a:lvl6pPr marL="2286191" indent="0">
              <a:buNone/>
              <a:defRPr sz="1467"/>
            </a:lvl6pPr>
            <a:lvl7pPr marL="2743429" indent="0">
              <a:buNone/>
              <a:defRPr sz="1467"/>
            </a:lvl7pPr>
            <a:lvl8pPr marL="3200667" indent="0">
              <a:buNone/>
              <a:defRPr sz="1467"/>
            </a:lvl8pPr>
            <a:lvl9pPr marL="3657906" indent="0">
              <a:buNone/>
              <a:defRPr sz="1467"/>
            </a:lvl9pPr>
          </a:lstStyle>
          <a:p>
            <a:pPr lvl="0"/>
            <a:r>
              <a:rPr lang="en-US"/>
              <a:t>Edit Master text styles</a:t>
            </a:r>
          </a:p>
        </p:txBody>
      </p:sp>
    </p:spTree>
    <p:extLst>
      <p:ext uri="{BB962C8B-B14F-4D97-AF65-F5344CB8AC3E}">
        <p14:creationId xmlns:p14="http://schemas.microsoft.com/office/powerpoint/2010/main" val="335548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1752600"/>
            <a:ext cx="5080000" cy="39624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39624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17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39" indent="0">
              <a:buNone/>
              <a:defRPr sz="2000" b="1"/>
            </a:lvl2pPr>
            <a:lvl3pPr marL="914476" indent="0">
              <a:buNone/>
              <a:defRPr sz="1867" b="1"/>
            </a:lvl3pPr>
            <a:lvl4pPr marL="1371714" indent="0">
              <a:buNone/>
              <a:defRPr sz="1600" b="1"/>
            </a:lvl4pPr>
            <a:lvl5pPr marL="1828953" indent="0">
              <a:buNone/>
              <a:defRPr sz="1600" b="1"/>
            </a:lvl5pPr>
            <a:lvl6pPr marL="2286191" indent="0">
              <a:buNone/>
              <a:defRPr sz="1600" b="1"/>
            </a:lvl6pPr>
            <a:lvl7pPr marL="2743429" indent="0">
              <a:buNone/>
              <a:defRPr sz="1600" b="1"/>
            </a:lvl7pPr>
            <a:lvl8pPr marL="3200667" indent="0">
              <a:buNone/>
              <a:defRPr sz="1600" b="1"/>
            </a:lvl8pPr>
            <a:lvl9pPr marL="3657906"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7"/>
            <a:ext cx="5389033" cy="639763"/>
          </a:xfrm>
        </p:spPr>
        <p:txBody>
          <a:bodyPr anchor="b"/>
          <a:lstStyle>
            <a:lvl1pPr marL="0" indent="0">
              <a:buNone/>
              <a:defRPr sz="2400" b="1"/>
            </a:lvl1pPr>
            <a:lvl2pPr marL="457239" indent="0">
              <a:buNone/>
              <a:defRPr sz="2000" b="1"/>
            </a:lvl2pPr>
            <a:lvl3pPr marL="914476" indent="0">
              <a:buNone/>
              <a:defRPr sz="1867" b="1"/>
            </a:lvl3pPr>
            <a:lvl4pPr marL="1371714" indent="0">
              <a:buNone/>
              <a:defRPr sz="1600" b="1"/>
            </a:lvl4pPr>
            <a:lvl5pPr marL="1828953" indent="0">
              <a:buNone/>
              <a:defRPr sz="1600" b="1"/>
            </a:lvl5pPr>
            <a:lvl6pPr marL="2286191" indent="0">
              <a:buNone/>
              <a:defRPr sz="1600" b="1"/>
            </a:lvl6pPr>
            <a:lvl7pPr marL="2743429" indent="0">
              <a:buNone/>
              <a:defRPr sz="1600" b="1"/>
            </a:lvl7pPr>
            <a:lvl8pPr marL="3200667" indent="0">
              <a:buNone/>
              <a:defRPr sz="1600" b="1"/>
            </a:lvl8pPr>
            <a:lvl9pPr marL="3657906" indent="0">
              <a:buNone/>
              <a:defRPr sz="16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38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6701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22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5"/>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467"/>
            </a:lvl1pPr>
            <a:lvl2pPr marL="457239" indent="0">
              <a:buNone/>
              <a:defRPr sz="1200"/>
            </a:lvl2pPr>
            <a:lvl3pPr marL="914476" indent="0">
              <a:buNone/>
              <a:defRPr sz="1067"/>
            </a:lvl3pPr>
            <a:lvl4pPr marL="1371714" indent="0">
              <a:buNone/>
              <a:defRPr sz="933"/>
            </a:lvl4pPr>
            <a:lvl5pPr marL="1828953" indent="0">
              <a:buNone/>
              <a:defRPr sz="933"/>
            </a:lvl5pPr>
            <a:lvl6pPr marL="2286191" indent="0">
              <a:buNone/>
              <a:defRPr sz="933"/>
            </a:lvl6pPr>
            <a:lvl7pPr marL="2743429" indent="0">
              <a:buNone/>
              <a:defRPr sz="933"/>
            </a:lvl7pPr>
            <a:lvl8pPr marL="3200667" indent="0">
              <a:buNone/>
              <a:defRPr sz="933"/>
            </a:lvl8pPr>
            <a:lvl9pPr marL="3657906" indent="0">
              <a:buNone/>
              <a:defRPr sz="933"/>
            </a:lvl9pPr>
          </a:lstStyle>
          <a:p>
            <a:pPr lvl="0"/>
            <a:r>
              <a:rPr lang="en-US"/>
              <a:t>Edit Master text styles</a:t>
            </a:r>
          </a:p>
        </p:txBody>
      </p:sp>
    </p:spTree>
    <p:extLst>
      <p:ext uri="{BB962C8B-B14F-4D97-AF65-F5344CB8AC3E}">
        <p14:creationId xmlns:p14="http://schemas.microsoft.com/office/powerpoint/2010/main" val="87236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39" indent="0">
              <a:buNone/>
              <a:defRPr sz="2800"/>
            </a:lvl2pPr>
            <a:lvl3pPr marL="914476" indent="0">
              <a:buNone/>
              <a:defRPr sz="2400"/>
            </a:lvl3pPr>
            <a:lvl4pPr marL="1371714" indent="0">
              <a:buNone/>
              <a:defRPr sz="2000"/>
            </a:lvl4pPr>
            <a:lvl5pPr marL="1828953" indent="0">
              <a:buNone/>
              <a:defRPr sz="2000"/>
            </a:lvl5pPr>
            <a:lvl6pPr marL="2286191" indent="0">
              <a:buNone/>
              <a:defRPr sz="2000"/>
            </a:lvl6pPr>
            <a:lvl7pPr marL="2743429" indent="0">
              <a:buNone/>
              <a:defRPr sz="2000"/>
            </a:lvl7pPr>
            <a:lvl8pPr marL="3200667" indent="0">
              <a:buNone/>
              <a:defRPr sz="2000"/>
            </a:lvl8pPr>
            <a:lvl9pPr marL="365790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44"/>
            <a:ext cx="7315200" cy="804863"/>
          </a:xfrm>
        </p:spPr>
        <p:txBody>
          <a:bodyPr/>
          <a:lstStyle>
            <a:lvl1pPr marL="0" indent="0">
              <a:buNone/>
              <a:defRPr sz="1467"/>
            </a:lvl1pPr>
            <a:lvl2pPr marL="457239" indent="0">
              <a:buNone/>
              <a:defRPr sz="1200"/>
            </a:lvl2pPr>
            <a:lvl3pPr marL="914476" indent="0">
              <a:buNone/>
              <a:defRPr sz="1067"/>
            </a:lvl3pPr>
            <a:lvl4pPr marL="1371714" indent="0">
              <a:buNone/>
              <a:defRPr sz="933"/>
            </a:lvl4pPr>
            <a:lvl5pPr marL="1828953" indent="0">
              <a:buNone/>
              <a:defRPr sz="933"/>
            </a:lvl5pPr>
            <a:lvl6pPr marL="2286191" indent="0">
              <a:buNone/>
              <a:defRPr sz="933"/>
            </a:lvl6pPr>
            <a:lvl7pPr marL="2743429" indent="0">
              <a:buNone/>
              <a:defRPr sz="933"/>
            </a:lvl7pPr>
            <a:lvl8pPr marL="3200667" indent="0">
              <a:buNone/>
              <a:defRPr sz="933"/>
            </a:lvl8pPr>
            <a:lvl9pPr marL="3657906" indent="0">
              <a:buNone/>
              <a:defRPr sz="933"/>
            </a:lvl9pPr>
          </a:lstStyle>
          <a:p>
            <a:pPr lvl="0"/>
            <a:r>
              <a:rPr lang="en-US"/>
              <a:t>Edit Master text styles</a:t>
            </a:r>
          </a:p>
        </p:txBody>
      </p:sp>
    </p:spTree>
    <p:extLst>
      <p:ext uri="{BB962C8B-B14F-4D97-AF65-F5344CB8AC3E}">
        <p14:creationId xmlns:p14="http://schemas.microsoft.com/office/powerpoint/2010/main" val="326218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localhost/Users/ranja/Documents/5-resources/ppt/2018%20ppt-with%20R/new/working%20files/graphics_HD-M-maroon.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10363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752600"/>
            <a:ext cx="10363200"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s_HD-M-maroon.png" descr="/Users/ranja/Documents/5-resources/ppt/2018 ppt-with R/new/working files/graphics_HD-M-maroon.png"/>
          <p:cNvPicPr>
            <a:picLocks noChangeAspect="1"/>
          </p:cNvPicPr>
          <p:nvPr/>
        </p:nvPicPr>
        <p:blipFill>
          <a:blip r:embed="rId14" r:link="rId15" cstate="print">
            <a:extLst>
              <a:ext uri="{28A0092B-C50C-407E-A947-70E740481C1C}">
                <a14:useLocalDpi xmlns:a14="http://schemas.microsoft.com/office/drawing/2010/main"/>
              </a:ext>
            </a:extLst>
          </a:blip>
          <a:stretch>
            <a:fillRect/>
          </a:stretch>
        </p:blipFill>
        <p:spPr>
          <a:xfrm>
            <a:off x="0" y="6469381"/>
            <a:ext cx="12192000" cy="388620"/>
          </a:xfrm>
          <a:prstGeom prst="rect">
            <a:avLst/>
          </a:prstGeom>
        </p:spPr>
      </p:pic>
    </p:spTree>
    <p:extLst>
      <p:ext uri="{BB962C8B-B14F-4D97-AF65-F5344CB8AC3E}">
        <p14:creationId xmlns:p14="http://schemas.microsoft.com/office/powerpoint/2010/main" val="1379626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44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5pPr>
      <a:lvl6pPr marL="457239"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6pPr>
      <a:lvl7pPr marL="914476"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7pPr>
      <a:lvl8pPr marL="1371714"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8pPr>
      <a:lvl9pPr marL="1828953"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9pPr>
    </p:titleStyle>
    <p:body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457239" rtl="0" eaLnBrk="1" latinLnBrk="0" hangingPunct="1">
        <a:defRPr sz="1867" kern="1200">
          <a:solidFill>
            <a:schemeClr val="tx1"/>
          </a:solidFill>
          <a:latin typeface="+mn-lt"/>
          <a:ea typeface="+mn-ea"/>
          <a:cs typeface="+mn-cs"/>
        </a:defRPr>
      </a:lvl1pPr>
      <a:lvl2pPr marL="457239" algn="l" defTabSz="457239" rtl="0" eaLnBrk="1" latinLnBrk="0" hangingPunct="1">
        <a:defRPr sz="1867" kern="1200">
          <a:solidFill>
            <a:schemeClr val="tx1"/>
          </a:solidFill>
          <a:latin typeface="+mn-lt"/>
          <a:ea typeface="+mn-ea"/>
          <a:cs typeface="+mn-cs"/>
        </a:defRPr>
      </a:lvl2pPr>
      <a:lvl3pPr marL="914476" algn="l" defTabSz="457239" rtl="0" eaLnBrk="1" latinLnBrk="0" hangingPunct="1">
        <a:defRPr sz="1867" kern="1200">
          <a:solidFill>
            <a:schemeClr val="tx1"/>
          </a:solidFill>
          <a:latin typeface="+mn-lt"/>
          <a:ea typeface="+mn-ea"/>
          <a:cs typeface="+mn-cs"/>
        </a:defRPr>
      </a:lvl3pPr>
      <a:lvl4pPr marL="1371714" algn="l" defTabSz="457239" rtl="0" eaLnBrk="1" latinLnBrk="0" hangingPunct="1">
        <a:defRPr sz="1867" kern="1200">
          <a:solidFill>
            <a:schemeClr val="tx1"/>
          </a:solidFill>
          <a:latin typeface="+mn-lt"/>
          <a:ea typeface="+mn-ea"/>
          <a:cs typeface="+mn-cs"/>
        </a:defRPr>
      </a:lvl4pPr>
      <a:lvl5pPr marL="1828953" algn="l" defTabSz="457239" rtl="0" eaLnBrk="1" latinLnBrk="0" hangingPunct="1">
        <a:defRPr sz="1867" kern="1200">
          <a:solidFill>
            <a:schemeClr val="tx1"/>
          </a:solidFill>
          <a:latin typeface="+mn-lt"/>
          <a:ea typeface="+mn-ea"/>
          <a:cs typeface="+mn-cs"/>
        </a:defRPr>
      </a:lvl5pPr>
      <a:lvl6pPr marL="2286191" algn="l" defTabSz="457239" rtl="0" eaLnBrk="1" latinLnBrk="0" hangingPunct="1">
        <a:defRPr sz="1867" kern="1200">
          <a:solidFill>
            <a:schemeClr val="tx1"/>
          </a:solidFill>
          <a:latin typeface="+mn-lt"/>
          <a:ea typeface="+mn-ea"/>
          <a:cs typeface="+mn-cs"/>
        </a:defRPr>
      </a:lvl6pPr>
      <a:lvl7pPr marL="2743429" algn="l" defTabSz="457239" rtl="0" eaLnBrk="1" latinLnBrk="0" hangingPunct="1">
        <a:defRPr sz="1867" kern="1200">
          <a:solidFill>
            <a:schemeClr val="tx1"/>
          </a:solidFill>
          <a:latin typeface="+mn-lt"/>
          <a:ea typeface="+mn-ea"/>
          <a:cs typeface="+mn-cs"/>
        </a:defRPr>
      </a:lvl7pPr>
      <a:lvl8pPr marL="3200667" algn="l" defTabSz="457239" rtl="0" eaLnBrk="1" latinLnBrk="0" hangingPunct="1">
        <a:defRPr sz="1867" kern="1200">
          <a:solidFill>
            <a:schemeClr val="tx1"/>
          </a:solidFill>
          <a:latin typeface="+mn-lt"/>
          <a:ea typeface="+mn-ea"/>
          <a:cs typeface="+mn-cs"/>
        </a:defRPr>
      </a:lvl8pPr>
      <a:lvl9pPr marL="3657906" algn="l" defTabSz="45723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0.png"/><Relationship Id="rId11" Type="http://schemas.openxmlformats.org/officeDocument/2006/relationships/image" Target="../media/image24.png"/><Relationship Id="rId5" Type="http://schemas.openxmlformats.org/officeDocument/2006/relationships/image" Target="../media/image230.png"/><Relationship Id="rId10" Type="http://schemas.openxmlformats.org/officeDocument/2006/relationships/image" Target="../media/image232.png"/><Relationship Id="rId4" Type="http://schemas.openxmlformats.org/officeDocument/2006/relationships/image" Target="../media/image220.png"/><Relationship Id="rId9" Type="http://schemas.openxmlformats.org/officeDocument/2006/relationships/image" Target="../media/image25.emf"/><Relationship Id="rId1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tmp"/><Relationship Id="rId5" Type="http://schemas.openxmlformats.org/officeDocument/2006/relationships/image" Target="../media/image14.tmp"/><Relationship Id="rId4" Type="http://schemas.openxmlformats.org/officeDocument/2006/relationships/image" Target="../media/image16.tmp"/></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image" Target="../media/image15.tmp"/><Relationship Id="rId4" Type="http://schemas.openxmlformats.org/officeDocument/2006/relationships/image" Target="../media/image28.tmp"/></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github.com/VidyaChhabria/TherMOS" TargetMode="External"/><Relationship Id="rId3" Type="http://schemas.openxmlformats.org/officeDocument/2006/relationships/image" Target="../media/image15.tmp"/><Relationship Id="rId7" Type="http://schemas.openxmlformats.org/officeDocument/2006/relationships/image" Target="../media/image21.tmp"/><Relationship Id="rId2" Type="http://schemas.openxmlformats.org/officeDocument/2006/relationships/image" Target="../media/image16.tmp"/><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tmp"/><Relationship Id="rId7"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6.tmp"/><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24.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em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tmp"/><Relationship Id="rId5" Type="http://schemas.openxmlformats.org/officeDocument/2006/relationships/image" Target="../media/image24.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90.png"/><Relationship Id="rId18" Type="http://schemas.openxmlformats.org/officeDocument/2006/relationships/image" Target="../media/image35.jpeg"/><Relationship Id="rId3" Type="http://schemas.openxmlformats.org/officeDocument/2006/relationships/chart" Target="../charts/chart3.xml"/><Relationship Id="rId7" Type="http://schemas.openxmlformats.org/officeDocument/2006/relationships/image" Target="../media/image231.png"/><Relationship Id="rId12" Type="http://schemas.openxmlformats.org/officeDocument/2006/relationships/image" Target="../media/image280.png"/><Relationship Id="rId17" Type="http://schemas.openxmlformats.org/officeDocument/2006/relationships/image" Target="../media/image34.emf"/><Relationship Id="rId2" Type="http://schemas.openxmlformats.org/officeDocument/2006/relationships/notesSlide" Target="../notesSlides/notesSlide16.xml"/><Relationship Id="rId16"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221.png"/><Relationship Id="rId11" Type="http://schemas.openxmlformats.org/officeDocument/2006/relationships/image" Target="../media/image270.png"/><Relationship Id="rId5" Type="http://schemas.openxmlformats.org/officeDocument/2006/relationships/image" Target="../media/image210.png"/><Relationship Id="rId15" Type="http://schemas.openxmlformats.org/officeDocument/2006/relationships/image" Target="../media/image21.tmp"/><Relationship Id="rId10" Type="http://schemas.openxmlformats.org/officeDocument/2006/relationships/image" Target="../media/image25.emf"/><Relationship Id="rId4" Type="http://schemas.openxmlformats.org/officeDocument/2006/relationships/image" Target="../media/image26.emf"/><Relationship Id="rId9" Type="http://schemas.openxmlformats.org/officeDocument/2006/relationships/image" Target="../media/image32.emf"/><Relationship Id="rId14" Type="http://schemas.openxmlformats.org/officeDocument/2006/relationships/image" Target="../media/image300.png"/></Relationships>
</file>

<file path=ppt/slides/_rels/slide2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200.png"/><Relationship Id="rId7" Type="http://schemas.openxmlformats.org/officeDocument/2006/relationships/image" Target="../media/image17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0.png"/></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37.tmp"/><Relationship Id="rId4" Type="http://schemas.openxmlformats.org/officeDocument/2006/relationships/image" Target="../media/image15.tmp"/></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tmp"/><Relationship Id="rId5" Type="http://schemas.openxmlformats.org/officeDocument/2006/relationships/image" Target="../media/image14.tmp"/><Relationship Id="rId4" Type="http://schemas.openxmlformats.org/officeDocument/2006/relationships/image" Target="../media/image16.tmp"/></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jpeg"/><Relationship Id="rId5" Type="http://schemas.openxmlformats.org/officeDocument/2006/relationships/image" Target="../media/image5.emf"/><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3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36.emf"/><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4.tmp"/></Relationships>
</file>

<file path=ppt/slides/_rels/slide6.xml.rels><?xml version="1.0" encoding="UTF-8" standalone="yes"?>
<Relationships xmlns="http://schemas.openxmlformats.org/package/2006/relationships"><Relationship Id="rId3" Type="http://schemas.openxmlformats.org/officeDocument/2006/relationships/image" Target="../media/image15.tmp"/><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tmp"/><Relationship Id="rId5" Type="http://schemas.openxmlformats.org/officeDocument/2006/relationships/image" Target="../media/image16.tmp"/><Relationship Id="rId4" Type="http://schemas.openxmlformats.org/officeDocument/2006/relationships/image" Target="../media/image13.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tm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tmp"/><Relationship Id="rId5" Type="http://schemas.openxmlformats.org/officeDocument/2006/relationships/image" Target="../media/image16.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BFBF-B135-4337-ADF8-6D593E9558D7}"/>
              </a:ext>
            </a:extLst>
          </p:cNvPr>
          <p:cNvSpPr>
            <a:spLocks noGrp="1"/>
          </p:cNvSpPr>
          <p:nvPr>
            <p:ph type="ctrTitle"/>
          </p:nvPr>
        </p:nvSpPr>
        <p:spPr>
          <a:xfrm>
            <a:off x="0" y="777241"/>
            <a:ext cx="12192000" cy="2732723"/>
          </a:xfrm>
        </p:spPr>
        <p:txBody>
          <a:bodyPr/>
          <a:lstStyle/>
          <a:p>
            <a:r>
              <a:rPr lang="en-US" sz="5500" dirty="0" err="1"/>
              <a:t>TherMOS</a:t>
            </a:r>
            <a:r>
              <a:rPr lang="en-US" sz="5500" dirty="0"/>
              <a:t>: A Thermal Model for </a:t>
            </a:r>
            <a:br>
              <a:rPr lang="en-US" sz="5500" dirty="0"/>
            </a:br>
            <a:r>
              <a:rPr lang="en-US" sz="5500" dirty="0"/>
              <a:t>Self-heating in Advanced MOSFETs</a:t>
            </a:r>
            <a:endParaRPr lang="en-IN" sz="5500" dirty="0"/>
          </a:p>
        </p:txBody>
      </p:sp>
      <p:sp>
        <p:nvSpPr>
          <p:cNvPr id="3" name="Subtitle 2">
            <a:extLst>
              <a:ext uri="{FF2B5EF4-FFF2-40B4-BE49-F238E27FC236}">
                <a16:creationId xmlns:a16="http://schemas.microsoft.com/office/drawing/2014/main" id="{4F237305-E401-470A-89A7-5685E8F6DFC9}"/>
              </a:ext>
            </a:extLst>
          </p:cNvPr>
          <p:cNvSpPr>
            <a:spLocks noGrp="1"/>
          </p:cNvSpPr>
          <p:nvPr>
            <p:ph type="subTitle" idx="1"/>
          </p:nvPr>
        </p:nvSpPr>
        <p:spPr>
          <a:xfrm>
            <a:off x="110613" y="4249738"/>
            <a:ext cx="11946193" cy="1655762"/>
          </a:xfrm>
        </p:spPr>
        <p:txBody>
          <a:bodyPr/>
          <a:lstStyle/>
          <a:p>
            <a:r>
              <a:rPr lang="en-US" dirty="0"/>
              <a:t>Vidya A. Chhabria, Arvind K. Sharma, </a:t>
            </a:r>
            <a:r>
              <a:rPr lang="en-US" dirty="0" err="1"/>
              <a:t>Meghna</a:t>
            </a:r>
            <a:r>
              <a:rPr lang="en-US" dirty="0"/>
              <a:t> G. </a:t>
            </a:r>
            <a:r>
              <a:rPr lang="en-US" dirty="0" err="1"/>
              <a:t>Makalale</a:t>
            </a:r>
            <a:r>
              <a:rPr lang="en-US" dirty="0"/>
              <a:t> and Sachin S. </a:t>
            </a:r>
            <a:r>
              <a:rPr lang="en-US" dirty="0" err="1"/>
              <a:t>Sapatnekar</a:t>
            </a:r>
            <a:endParaRPr lang="en-US" dirty="0"/>
          </a:p>
          <a:p>
            <a:r>
              <a:rPr lang="en-US" dirty="0"/>
              <a:t>University of Minnesota</a:t>
            </a:r>
          </a:p>
          <a:p>
            <a:r>
              <a:rPr lang="en-US" dirty="0"/>
              <a:t>November 2019</a:t>
            </a:r>
          </a:p>
          <a:p>
            <a:endParaRPr lang="en-US" dirty="0"/>
          </a:p>
        </p:txBody>
      </p:sp>
      <p:sp>
        <p:nvSpPr>
          <p:cNvPr id="5" name="TextBox 4">
            <a:extLst>
              <a:ext uri="{FF2B5EF4-FFF2-40B4-BE49-F238E27FC236}">
                <a16:creationId xmlns:a16="http://schemas.microsoft.com/office/drawing/2014/main" id="{97BEA267-FE1D-46CB-845A-99F35E5B6B2C}"/>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1</a:t>
            </a:r>
          </a:p>
        </p:txBody>
      </p:sp>
    </p:spTree>
    <p:extLst>
      <p:ext uri="{BB962C8B-B14F-4D97-AF65-F5344CB8AC3E}">
        <p14:creationId xmlns:p14="http://schemas.microsoft.com/office/powerpoint/2010/main" val="253868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751020-46FB-4B47-9B72-055867FE83D3}"/>
              </a:ext>
            </a:extLst>
          </p:cNvPr>
          <p:cNvSpPr txBox="1"/>
          <p:nvPr/>
        </p:nvSpPr>
        <p:spPr>
          <a:xfrm>
            <a:off x="1466716" y="1577205"/>
            <a:ext cx="13398500" cy="861774"/>
          </a:xfrm>
          <a:prstGeom prst="rect">
            <a:avLst/>
          </a:prstGeom>
          <a:noFill/>
        </p:spPr>
        <p:txBody>
          <a:bodyPr wrap="square" rtlCol="0">
            <a:spAutoFit/>
          </a:bodyPr>
          <a:lstStyle/>
          <a:p>
            <a:r>
              <a:rPr lang="en-US" sz="5000" b="1" dirty="0">
                <a:solidFill>
                  <a:srgbClr val="ECA441"/>
                </a:solidFill>
                <a:latin typeface="Comic Sans MS" panose="030F0702030302020204" pitchFamily="66" charset="0"/>
              </a:rPr>
              <a:t>WAIT BUT WHY </a:t>
            </a:r>
            <a:r>
              <a:rPr lang="en-US" sz="5000" b="1" dirty="0" err="1">
                <a:solidFill>
                  <a:srgbClr val="ECA441"/>
                </a:solidFill>
                <a:latin typeface="Comic Sans MS" panose="030F0702030302020204" pitchFamily="66" charset="0"/>
              </a:rPr>
              <a:t>TherMOS</a:t>
            </a:r>
            <a:r>
              <a:rPr lang="en-US" sz="5000" b="1" dirty="0">
                <a:solidFill>
                  <a:srgbClr val="ECA441"/>
                </a:solidFill>
                <a:latin typeface="Comic Sans MS" panose="030F0702030302020204" pitchFamily="66" charset="0"/>
              </a:rPr>
              <a:t>??</a:t>
            </a:r>
            <a:endParaRPr lang="en-US" sz="5000" dirty="0">
              <a:latin typeface="Comic Sans MS" panose="030F0702030302020204" pitchFamily="66" charset="0"/>
            </a:endParaRPr>
          </a:p>
        </p:txBody>
      </p:sp>
      <p:grpSp>
        <p:nvGrpSpPr>
          <p:cNvPr id="3" name="Group 2">
            <a:extLst>
              <a:ext uri="{FF2B5EF4-FFF2-40B4-BE49-F238E27FC236}">
                <a16:creationId xmlns:a16="http://schemas.microsoft.com/office/drawing/2014/main" id="{C514BD41-F1CC-4BCE-9C8B-4E9AD54BEDFD}"/>
              </a:ext>
            </a:extLst>
          </p:cNvPr>
          <p:cNvGrpSpPr/>
          <p:nvPr/>
        </p:nvGrpSpPr>
        <p:grpSpPr>
          <a:xfrm>
            <a:off x="1679303" y="446108"/>
            <a:ext cx="5312218" cy="1463972"/>
            <a:chOff x="1679303" y="446108"/>
            <a:chExt cx="5312218" cy="1463972"/>
          </a:xfrm>
        </p:grpSpPr>
        <p:pic>
          <p:nvPicPr>
            <p:cNvPr id="1032" name="Picture 8" descr="https://miro.medium.com/max/730/1*yzgJ-66YvsokIvqw93jiJQ.png"/>
            <p:cNvPicPr>
              <a:picLocks noChangeAspect="1" noChangeArrowheads="1"/>
            </p:cNvPicPr>
            <p:nvPr/>
          </p:nvPicPr>
          <p:blipFill rotWithShape="1">
            <a:blip r:embed="rId3">
              <a:extLst>
                <a:ext uri="{28A0092B-C50C-407E-A947-70E740481C1C}">
                  <a14:useLocalDpi xmlns:a14="http://schemas.microsoft.com/office/drawing/2010/main" val="0"/>
                </a:ext>
              </a:extLst>
            </a:blip>
            <a:srcRect l="91858" t="28388" r="3076" b="49750"/>
            <a:stretch/>
          </p:blipFill>
          <p:spPr bwMode="auto">
            <a:xfrm>
              <a:off x="6722013" y="1292977"/>
              <a:ext cx="269508" cy="497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miro.medium.com/max/730/1*yzgJ-66YvsokIvqw93jiJQ.png">
              <a:extLst>
                <a:ext uri="{FF2B5EF4-FFF2-40B4-BE49-F238E27FC236}">
                  <a16:creationId xmlns:a16="http://schemas.microsoft.com/office/drawing/2014/main" id="{6AEA74F1-DDF3-4882-8C18-45A67BC6B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43" t="35216" r="57144" b="46465"/>
            <a:stretch/>
          </p:blipFill>
          <p:spPr bwMode="auto">
            <a:xfrm>
              <a:off x="3434081" y="1493622"/>
              <a:ext cx="436880" cy="4164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miro.medium.com/max/730/1*yzgJ-66YvsokIvqw93jiJQ.png">
              <a:extLst>
                <a:ext uri="{FF2B5EF4-FFF2-40B4-BE49-F238E27FC236}">
                  <a16:creationId xmlns:a16="http://schemas.microsoft.com/office/drawing/2014/main" id="{EDCFE87C-8BD1-4012-A821-092331A302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9" r="79128" b="51871"/>
            <a:stretch/>
          </p:blipFill>
          <p:spPr bwMode="auto">
            <a:xfrm>
              <a:off x="1679303" y="446108"/>
              <a:ext cx="1159579" cy="1316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miro.medium.com/max/730/1*yzgJ-66YvsokIvqw93jiJQ.png">
              <a:extLst>
                <a:ext uri="{FF2B5EF4-FFF2-40B4-BE49-F238E27FC236}">
                  <a16:creationId xmlns:a16="http://schemas.microsoft.com/office/drawing/2014/main" id="{35170A2D-FAD9-4E4E-8E9F-3CC9967E8A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37" t="23431" r="35373" b="51762"/>
            <a:stretch/>
          </p:blipFill>
          <p:spPr bwMode="auto">
            <a:xfrm>
              <a:off x="4806247" y="1211628"/>
              <a:ext cx="308008" cy="56398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44DAB358-635D-48FD-B99C-659A106D27DB}"/>
              </a:ext>
            </a:extLst>
          </p:cNvPr>
          <p:cNvSpPr txBox="1"/>
          <p:nvPr/>
        </p:nvSpPr>
        <p:spPr>
          <a:xfrm>
            <a:off x="11256914" y="6488668"/>
            <a:ext cx="312906" cy="369332"/>
          </a:xfrm>
          <a:prstGeom prst="rect">
            <a:avLst/>
          </a:prstGeom>
          <a:noFill/>
        </p:spPr>
        <p:txBody>
          <a:bodyPr wrap="none" rtlCol="0">
            <a:spAutoFit/>
          </a:bodyPr>
          <a:lstStyle/>
          <a:p>
            <a:r>
              <a:rPr lang="en-IN" dirty="0">
                <a:solidFill>
                  <a:schemeClr val="accent2"/>
                </a:solidFill>
              </a:rPr>
              <a:t>9</a:t>
            </a:r>
          </a:p>
        </p:txBody>
      </p:sp>
    </p:spTree>
    <p:extLst>
      <p:ext uri="{BB962C8B-B14F-4D97-AF65-F5344CB8AC3E}">
        <p14:creationId xmlns:p14="http://schemas.microsoft.com/office/powerpoint/2010/main" val="111784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TherMOS</a:t>
            </a:r>
            <a:r>
              <a:rPr lang="en-US" dirty="0"/>
              <a:t>?</a:t>
            </a:r>
          </a:p>
        </p:txBody>
      </p:sp>
      <p:pic>
        <p:nvPicPr>
          <p:cNvPr id="18" name="Picture 17">
            <a:extLst>
              <a:ext uri="{FF2B5EF4-FFF2-40B4-BE49-F238E27FC236}">
                <a16:creationId xmlns:a16="http://schemas.microsoft.com/office/drawing/2014/main" id="{AF65D66C-E863-4EA3-83A1-EB451373DB10}"/>
              </a:ext>
            </a:extLst>
          </p:cNvPr>
          <p:cNvPicPr>
            <a:picLocks noChangeAspect="1"/>
          </p:cNvPicPr>
          <p:nvPr/>
        </p:nvPicPr>
        <p:blipFill rotWithShape="1">
          <a:blip r:embed="rId2"/>
          <a:srcRect b="51205"/>
          <a:stretch/>
        </p:blipFill>
        <p:spPr>
          <a:xfrm>
            <a:off x="2931131" y="2883916"/>
            <a:ext cx="2804504" cy="2070152"/>
          </a:xfrm>
          <a:prstGeom prst="rect">
            <a:avLst/>
          </a:prstGeom>
        </p:spPr>
      </p:pic>
      <p:sp>
        <p:nvSpPr>
          <p:cNvPr id="30" name="Content Placeholder 2">
            <a:extLst>
              <a:ext uri="{FF2B5EF4-FFF2-40B4-BE49-F238E27FC236}">
                <a16:creationId xmlns:a16="http://schemas.microsoft.com/office/drawing/2014/main" id="{BF88AF3F-AE12-4BF6-935B-42DF46C8E881}"/>
              </a:ext>
            </a:extLst>
          </p:cNvPr>
          <p:cNvSpPr>
            <a:spLocks noGrp="1"/>
          </p:cNvSpPr>
          <p:nvPr>
            <p:ph idx="1"/>
          </p:nvPr>
        </p:nvSpPr>
        <p:spPr>
          <a:xfrm>
            <a:off x="828675" y="1447800"/>
            <a:ext cx="11106551" cy="3359971"/>
          </a:xfrm>
        </p:spPr>
        <p:txBody>
          <a:bodyPr/>
          <a:lstStyle/>
          <a:p>
            <a:pPr>
              <a:buFont typeface="Arial" panose="020B0604020202020204" pitchFamily="34" charset="0"/>
              <a:buChar char="•"/>
            </a:pPr>
            <a:r>
              <a:rPr lang="en-IN" sz="2800" dirty="0"/>
              <a:t>Easy to use</a:t>
            </a:r>
          </a:p>
          <a:p>
            <a:pPr>
              <a:buFont typeface="Arial" panose="020B0604020202020204" pitchFamily="34" charset="0"/>
              <a:buChar char="•"/>
            </a:pPr>
            <a:r>
              <a:rPr lang="en-IN" sz="2800" dirty="0"/>
              <a:t>Fast </a:t>
            </a:r>
            <a:r>
              <a:rPr lang="en-IN" sz="2800" dirty="0" err="1"/>
              <a:t>multifin</a:t>
            </a:r>
            <a:r>
              <a:rPr lang="en-IN" sz="2800" dirty="0"/>
              <a:t> and </a:t>
            </a:r>
            <a:r>
              <a:rPr lang="en-IN" sz="2800" dirty="0" err="1"/>
              <a:t>multigate</a:t>
            </a:r>
            <a:r>
              <a:rPr lang="en-IN" sz="2800" dirty="0"/>
              <a:t> simulation </a:t>
            </a:r>
          </a:p>
        </p:txBody>
      </p:sp>
      <p:sp>
        <p:nvSpPr>
          <p:cNvPr id="31" name="TextBox 30">
            <a:extLst>
              <a:ext uri="{FF2B5EF4-FFF2-40B4-BE49-F238E27FC236}">
                <a16:creationId xmlns:a16="http://schemas.microsoft.com/office/drawing/2014/main" id="{C13E8BF7-9650-4311-B246-B9B897AD90D1}"/>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10</a:t>
            </a:r>
          </a:p>
        </p:txBody>
      </p:sp>
      <p:pic>
        <p:nvPicPr>
          <p:cNvPr id="7" name="Picture 6" descr="group_fin.pdf - Adobe Acrobat Reader DC">
            <a:extLst>
              <a:ext uri="{FF2B5EF4-FFF2-40B4-BE49-F238E27FC236}">
                <a16:creationId xmlns:a16="http://schemas.microsoft.com/office/drawing/2014/main" id="{5F17F9EB-67FF-44C2-B083-621E2F7E48CB}"/>
              </a:ext>
            </a:extLst>
          </p:cNvPr>
          <p:cNvPicPr>
            <a:picLocks noChangeAspect="1"/>
          </p:cNvPicPr>
          <p:nvPr/>
        </p:nvPicPr>
        <p:blipFill rotWithShape="1">
          <a:blip r:embed="rId3">
            <a:extLst>
              <a:ext uri="{28A0092B-C50C-407E-A947-70E740481C1C}">
                <a14:useLocalDpi xmlns:a14="http://schemas.microsoft.com/office/drawing/2010/main" val="0"/>
              </a:ext>
            </a:extLst>
          </a:blip>
          <a:srcRect l="12188" t="19815" r="30104" b="2401"/>
          <a:stretch/>
        </p:blipFill>
        <p:spPr>
          <a:xfrm>
            <a:off x="6994507" y="2989423"/>
            <a:ext cx="3081477" cy="2057964"/>
          </a:xfrm>
          <a:prstGeom prst="rect">
            <a:avLst/>
          </a:prstGeom>
        </p:spPr>
      </p:pic>
    </p:spTree>
    <p:extLst>
      <p:ext uri="{BB962C8B-B14F-4D97-AF65-F5344CB8AC3E}">
        <p14:creationId xmlns:p14="http://schemas.microsoft.com/office/powerpoint/2010/main" val="72621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TherMOS</a:t>
            </a:r>
            <a:r>
              <a:rPr lang="en-US" dirty="0"/>
              <a:t>?</a:t>
            </a:r>
          </a:p>
        </p:txBody>
      </p:sp>
      <p:sp>
        <p:nvSpPr>
          <p:cNvPr id="12" name="TextBox 11">
            <a:extLst>
              <a:ext uri="{FF2B5EF4-FFF2-40B4-BE49-F238E27FC236}">
                <a16:creationId xmlns:a16="http://schemas.microsoft.com/office/drawing/2014/main" id="{B06AAC4F-E852-40A6-82FF-87024F521B1C}"/>
              </a:ext>
            </a:extLst>
          </p:cNvPr>
          <p:cNvSpPr txBox="1"/>
          <p:nvPr/>
        </p:nvSpPr>
        <p:spPr>
          <a:xfrm>
            <a:off x="11239100" y="6488668"/>
            <a:ext cx="424027" cy="369332"/>
          </a:xfrm>
          <a:prstGeom prst="rect">
            <a:avLst/>
          </a:prstGeom>
          <a:noFill/>
        </p:spPr>
        <p:txBody>
          <a:bodyPr wrap="none" rtlCol="0">
            <a:spAutoFit/>
          </a:bodyPr>
          <a:lstStyle/>
          <a:p>
            <a:r>
              <a:rPr lang="en-IN" dirty="0">
                <a:solidFill>
                  <a:schemeClr val="accent2"/>
                </a:solidFill>
              </a:rPr>
              <a:t>11</a:t>
            </a:r>
          </a:p>
        </p:txBody>
      </p:sp>
      <p:pic>
        <p:nvPicPr>
          <p:cNvPr id="4" name="Picture 3"/>
          <p:cNvPicPr>
            <a:picLocks noChangeAspect="1"/>
          </p:cNvPicPr>
          <p:nvPr/>
        </p:nvPicPr>
        <p:blipFill>
          <a:blip r:embed="rId2"/>
          <a:stretch>
            <a:fillRect/>
          </a:stretch>
        </p:blipFill>
        <p:spPr>
          <a:xfrm>
            <a:off x="5696995" y="943708"/>
            <a:ext cx="6364872" cy="5246229"/>
          </a:xfrm>
          <a:prstGeom prst="rect">
            <a:avLst/>
          </a:prstGeom>
        </p:spPr>
      </p:pic>
      <p:sp>
        <p:nvSpPr>
          <p:cNvPr id="13" name="Content Placeholder 2">
            <a:extLst>
              <a:ext uri="{FF2B5EF4-FFF2-40B4-BE49-F238E27FC236}">
                <a16:creationId xmlns:a16="http://schemas.microsoft.com/office/drawing/2014/main" id="{2FB015F6-DF92-4C8F-93C8-630B502DBF2A}"/>
              </a:ext>
            </a:extLst>
          </p:cNvPr>
          <p:cNvSpPr txBox="1">
            <a:spLocks/>
          </p:cNvSpPr>
          <p:nvPr/>
        </p:nvSpPr>
        <p:spPr bwMode="auto">
          <a:xfrm>
            <a:off x="133350" y="5221958"/>
            <a:ext cx="4229100" cy="2595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[1] L. T. Clark, et al., </a:t>
            </a:r>
            <a:r>
              <a:rPr lang="en-US" sz="1600" dirty="0" err="1">
                <a:solidFill>
                  <a:schemeClr val="tx1">
                    <a:lumMod val="65000"/>
                    <a:lumOff val="35000"/>
                  </a:schemeClr>
                </a:solidFill>
              </a:rPr>
              <a:t>Microelec</a:t>
            </a:r>
            <a:r>
              <a:rPr lang="en-US" sz="1600" dirty="0">
                <a:solidFill>
                  <a:schemeClr val="tx1">
                    <a:lumMod val="65000"/>
                    <a:lumOff val="35000"/>
                  </a:schemeClr>
                </a:solidFill>
              </a:rPr>
              <a:t>. Journal 2016</a:t>
            </a:r>
            <a:endParaRPr lang="en-IN" sz="1600" kern="0" dirty="0">
              <a:solidFill>
                <a:schemeClr val="tx1">
                  <a:lumMod val="65000"/>
                  <a:lumOff val="35000"/>
                </a:schemeClr>
              </a:solidFill>
            </a:endParaRPr>
          </a:p>
        </p:txBody>
      </p:sp>
      <p:sp>
        <p:nvSpPr>
          <p:cNvPr id="14" name="Content Placeholder 2">
            <a:extLst>
              <a:ext uri="{FF2B5EF4-FFF2-40B4-BE49-F238E27FC236}">
                <a16:creationId xmlns:a16="http://schemas.microsoft.com/office/drawing/2014/main" id="{2FB015F6-DF92-4C8F-93C8-630B502DBF2A}"/>
              </a:ext>
            </a:extLst>
          </p:cNvPr>
          <p:cNvSpPr txBox="1">
            <a:spLocks/>
          </p:cNvSpPr>
          <p:nvPr/>
        </p:nvSpPr>
        <p:spPr bwMode="auto">
          <a:xfrm>
            <a:off x="133350" y="5488416"/>
            <a:ext cx="5524500" cy="287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IN" sz="1600" kern="0" dirty="0">
                <a:solidFill>
                  <a:schemeClr val="tx1">
                    <a:lumMod val="65000"/>
                    <a:lumOff val="35000"/>
                  </a:schemeClr>
                </a:solidFill>
              </a:rPr>
              <a:t>[2] V. </a:t>
            </a:r>
            <a:r>
              <a:rPr lang="en-IN" sz="1600" kern="0" dirty="0" err="1">
                <a:solidFill>
                  <a:schemeClr val="tx1">
                    <a:lumMod val="65000"/>
                    <a:lumOff val="35000"/>
                  </a:schemeClr>
                </a:solidFill>
              </a:rPr>
              <a:t>Vashishtha</a:t>
            </a:r>
            <a:r>
              <a:rPr lang="en-IN" sz="1600" kern="0" dirty="0">
                <a:solidFill>
                  <a:schemeClr val="tx1">
                    <a:lumMod val="65000"/>
                    <a:lumOff val="35000"/>
                  </a:schemeClr>
                </a:solidFill>
              </a:rPr>
              <a:t>, et al., ICCAD Embedded Tutorial, 2017</a:t>
            </a:r>
          </a:p>
        </p:txBody>
      </p:sp>
      <p:sp>
        <p:nvSpPr>
          <p:cNvPr id="15" name="Content Placeholder 2">
            <a:extLst>
              <a:ext uri="{FF2B5EF4-FFF2-40B4-BE49-F238E27FC236}">
                <a16:creationId xmlns:a16="http://schemas.microsoft.com/office/drawing/2014/main" id="{2FB015F6-DF92-4C8F-93C8-630B502DBF2A}"/>
              </a:ext>
            </a:extLst>
          </p:cNvPr>
          <p:cNvSpPr txBox="1">
            <a:spLocks/>
          </p:cNvSpPr>
          <p:nvPr/>
        </p:nvSpPr>
        <p:spPr bwMode="auto">
          <a:xfrm>
            <a:off x="133350" y="5775479"/>
            <a:ext cx="5524500" cy="287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[3] M. </a:t>
            </a:r>
            <a:r>
              <a:rPr lang="en-US" sz="1600" dirty="0" err="1">
                <a:solidFill>
                  <a:schemeClr val="tx1">
                    <a:lumMod val="65000"/>
                    <a:lumOff val="35000"/>
                  </a:schemeClr>
                </a:solidFill>
              </a:rPr>
              <a:t>Shrivastava</a:t>
            </a:r>
            <a:r>
              <a:rPr lang="en-US" sz="1600" dirty="0">
                <a:solidFill>
                  <a:schemeClr val="tx1">
                    <a:lumMod val="65000"/>
                    <a:lumOff val="35000"/>
                  </a:schemeClr>
                </a:solidFill>
              </a:rPr>
              <a:t>, et al., IEEE Trans. Elec. Devices, 2012</a:t>
            </a:r>
            <a:endParaRPr lang="en-IN" sz="1600" kern="0" dirty="0">
              <a:solidFill>
                <a:schemeClr val="tx1">
                  <a:lumMod val="65000"/>
                  <a:lumOff val="35000"/>
                </a:schemeClr>
              </a:solidFill>
            </a:endParaRPr>
          </a:p>
        </p:txBody>
      </p:sp>
      <p:sp>
        <p:nvSpPr>
          <p:cNvPr id="16" name="Content Placeholder 2">
            <a:extLst>
              <a:ext uri="{FF2B5EF4-FFF2-40B4-BE49-F238E27FC236}">
                <a16:creationId xmlns:a16="http://schemas.microsoft.com/office/drawing/2014/main" id="{2FB015F6-DF92-4C8F-93C8-630B502DBF2A}"/>
              </a:ext>
            </a:extLst>
          </p:cNvPr>
          <p:cNvSpPr txBox="1">
            <a:spLocks/>
          </p:cNvSpPr>
          <p:nvPr/>
        </p:nvSpPr>
        <p:spPr bwMode="auto">
          <a:xfrm>
            <a:off x="133350" y="6046405"/>
            <a:ext cx="5524500" cy="287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[4] B. </a:t>
            </a:r>
            <a:r>
              <a:rPr lang="en-US" sz="1600" dirty="0" err="1">
                <a:solidFill>
                  <a:schemeClr val="tx1">
                    <a:lumMod val="65000"/>
                    <a:lumOff val="35000"/>
                  </a:schemeClr>
                </a:solidFill>
              </a:rPr>
              <a:t>Swahn</a:t>
            </a:r>
            <a:r>
              <a:rPr lang="en-US" sz="1600" dirty="0">
                <a:solidFill>
                  <a:schemeClr val="tx1">
                    <a:lumMod val="65000"/>
                    <a:lumOff val="35000"/>
                  </a:schemeClr>
                </a:solidFill>
              </a:rPr>
              <a:t> , et al., IEEE Trans. VLSI Systems, 2008</a:t>
            </a:r>
            <a:endParaRPr lang="en-IN" sz="1600" kern="0" dirty="0">
              <a:solidFill>
                <a:schemeClr val="tx1">
                  <a:lumMod val="65000"/>
                  <a:lumOff val="35000"/>
                </a:schemeClr>
              </a:solidFill>
            </a:endParaRPr>
          </a:p>
        </p:txBody>
      </p:sp>
      <p:pic>
        <p:nvPicPr>
          <p:cNvPr id="6" name="Picture 5"/>
          <p:cNvPicPr>
            <a:picLocks noChangeAspect="1"/>
          </p:cNvPicPr>
          <p:nvPr/>
        </p:nvPicPr>
        <p:blipFill rotWithShape="1">
          <a:blip r:embed="rId3"/>
          <a:srcRect l="8043" t="6919" r="11367" b="4021"/>
          <a:stretch/>
        </p:blipFill>
        <p:spPr>
          <a:xfrm>
            <a:off x="580629" y="1447800"/>
            <a:ext cx="4266863" cy="2836548"/>
          </a:xfrm>
          <a:prstGeom prst="rect">
            <a:avLst/>
          </a:prstGeom>
        </p:spPr>
      </p:pic>
      <p:pic>
        <p:nvPicPr>
          <p:cNvPr id="10" name="Picture 8" descr="Image result for one-stop-shop">
            <a:extLst>
              <a:ext uri="{FF2B5EF4-FFF2-40B4-BE49-F238E27FC236}">
                <a16:creationId xmlns:a16="http://schemas.microsoft.com/office/drawing/2014/main" id="{0659A1C5-0E40-43FA-929B-4BAB84324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403" y="3706820"/>
            <a:ext cx="1190447" cy="119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29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3F63A-D48D-4C2B-A164-4E27B9772FA0}"/>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39E6F148-8517-4143-AABB-6AD993DF5DAA}"/>
              </a:ext>
            </a:extLst>
          </p:cNvPr>
          <p:cNvSpPr>
            <a:spLocks noGrp="1"/>
          </p:cNvSpPr>
          <p:nvPr>
            <p:ph idx="1"/>
          </p:nvPr>
        </p:nvSpPr>
        <p:spPr/>
        <p:txBody>
          <a:bodyPr/>
          <a:lstStyle/>
          <a:p>
            <a:r>
              <a:rPr lang="en-US" dirty="0"/>
              <a:t>Introduction</a:t>
            </a:r>
          </a:p>
          <a:p>
            <a:r>
              <a:rPr lang="en-US" dirty="0"/>
              <a:t>Self-heating at the device level</a:t>
            </a:r>
          </a:p>
          <a:p>
            <a:r>
              <a:rPr lang="en-US" dirty="0" err="1"/>
              <a:t>TherMOS</a:t>
            </a:r>
            <a:r>
              <a:rPr lang="en-US" dirty="0"/>
              <a:t>: A self-heating temperature analyzer</a:t>
            </a:r>
          </a:p>
          <a:p>
            <a:r>
              <a:rPr lang="en-US" dirty="0" err="1">
                <a:solidFill>
                  <a:schemeClr val="accent1"/>
                </a:solidFill>
              </a:rPr>
              <a:t>TherMOS</a:t>
            </a:r>
            <a:r>
              <a:rPr lang="en-US" dirty="0">
                <a:solidFill>
                  <a:schemeClr val="accent1"/>
                </a:solidFill>
              </a:rPr>
              <a:t>: Results and use case</a:t>
            </a:r>
          </a:p>
          <a:p>
            <a:r>
              <a:rPr lang="en-US" dirty="0"/>
              <a:t>Conclusion</a:t>
            </a:r>
          </a:p>
        </p:txBody>
      </p:sp>
      <p:sp>
        <p:nvSpPr>
          <p:cNvPr id="6" name="TextBox 5">
            <a:extLst>
              <a:ext uri="{FF2B5EF4-FFF2-40B4-BE49-F238E27FC236}">
                <a16:creationId xmlns:a16="http://schemas.microsoft.com/office/drawing/2014/main" id="{BA2C3C79-AEEF-4771-AF2C-376EFDBAB51B}"/>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12</a:t>
            </a:r>
          </a:p>
        </p:txBody>
      </p:sp>
    </p:spTree>
    <p:extLst>
      <p:ext uri="{BB962C8B-B14F-4D97-AF65-F5344CB8AC3E}">
        <p14:creationId xmlns:p14="http://schemas.microsoft.com/office/powerpoint/2010/main" val="113282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47CBE6-9C79-47C2-A5CD-0BAE41C5DE31}"/>
                  </a:ext>
                </a:extLst>
              </p:cNvPr>
              <p:cNvSpPr>
                <a:spLocks noGrp="1"/>
              </p:cNvSpPr>
              <p:nvPr>
                <p:ph idx="1"/>
              </p:nvPr>
            </p:nvSpPr>
            <p:spPr>
              <a:xfrm>
                <a:off x="6360855" y="1409006"/>
                <a:ext cx="5517084" cy="1536833"/>
              </a:xfrm>
            </p:spPr>
            <p:txBody>
              <a:bodyPr/>
              <a:lstStyle/>
              <a:p>
                <a:r>
                  <a:rPr lang="en-US" sz="2400" dirty="0"/>
                  <a:t>LUT characterization</a:t>
                </a:r>
                <a:endParaRPr lang="en-IN" sz="2400" dirty="0"/>
              </a:p>
              <a:p>
                <a:r>
                  <a:rPr lang="en-US" sz="2400" dirty="0"/>
                  <a:t>Principle of superposition:</a:t>
                </a:r>
                <a:endParaRPr lang="en-IN" sz="2400" dirty="0"/>
              </a:p>
              <a:p>
                <a:pPr marL="457238" lvl="1" indent="0">
                  <a:buNone/>
                </a:pPr>
                <a:r>
                  <a:rPr lang="en-US" sz="2400" dirty="0"/>
                  <a:t>Temperature</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𝑗</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𝑡𝑜𝑡</m:t>
                        </m:r>
                      </m:sub>
                    </m:sSub>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𝑖</m:t>
                        </m:r>
                      </m:sub>
                      <m:sup/>
                      <m:e>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𝑃𝐹</m:t>
                            </m:r>
                          </m:e>
                          <m:sub>
                            <m:r>
                              <a:rPr lang="en-US" sz="2400" i="1">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𝑖𝑗</m:t>
                            </m:r>
                          </m:sub>
                        </m:sSub>
                        <m:r>
                          <a:rPr lang="en-US" sz="2400" b="0" i="1" smtClean="0">
                            <a:latin typeface="Cambria Math" panose="02040503050406030204" pitchFamily="18" charset="0"/>
                          </a:rPr>
                          <m:t>)</m:t>
                        </m:r>
                      </m:e>
                    </m:nary>
                  </m:oMath>
                </a14:m>
                <a:endParaRPr lang="en-IN" sz="2400" dirty="0"/>
              </a:p>
            </p:txBody>
          </p:sp>
        </mc:Choice>
        <mc:Fallback xmlns="">
          <p:sp>
            <p:nvSpPr>
              <p:cNvPr id="3" name="Content Placeholder 2">
                <a:extLst>
                  <a:ext uri="{FF2B5EF4-FFF2-40B4-BE49-F238E27FC236}">
                    <a16:creationId xmlns:a16="http://schemas.microsoft.com/office/drawing/2014/main" id="{2547CBE6-9C79-47C2-A5CD-0BAE41C5DE31}"/>
                  </a:ext>
                </a:extLst>
              </p:cNvPr>
              <p:cNvSpPr>
                <a:spLocks noGrp="1" noRot="1" noChangeAspect="1" noMove="1" noResize="1" noEditPoints="1" noAdjustHandles="1" noChangeArrowheads="1" noChangeShapeType="1" noTextEdit="1"/>
              </p:cNvSpPr>
              <p:nvPr>
                <p:ph idx="1"/>
              </p:nvPr>
            </p:nvSpPr>
            <p:spPr>
              <a:xfrm>
                <a:off x="6360855" y="1409006"/>
                <a:ext cx="5517084" cy="1536833"/>
              </a:xfrm>
              <a:blipFill>
                <a:blip r:embed="rId3"/>
                <a:stretch>
                  <a:fillRect l="-1878" t="-3571" b="-46032"/>
                </a:stretch>
              </a:blipFill>
            </p:spPr>
            <p:txBody>
              <a:bodyPr/>
              <a:lstStyle/>
              <a:p>
                <a:r>
                  <a:rPr lang="en-US">
                    <a:noFill/>
                  </a:rPr>
                  <a:t> </a:t>
                </a:r>
              </a:p>
            </p:txBody>
          </p:sp>
        </mc:Fallback>
      </mc:AlternateContent>
      <p:grpSp>
        <p:nvGrpSpPr>
          <p:cNvPr id="172" name="Group 171">
            <a:extLst>
              <a:ext uri="{FF2B5EF4-FFF2-40B4-BE49-F238E27FC236}">
                <a16:creationId xmlns:a16="http://schemas.microsoft.com/office/drawing/2014/main" id="{AF73AE1C-382B-41FE-AA97-1F21D46953BC}"/>
              </a:ext>
            </a:extLst>
          </p:cNvPr>
          <p:cNvGrpSpPr/>
          <p:nvPr/>
        </p:nvGrpSpPr>
        <p:grpSpPr>
          <a:xfrm>
            <a:off x="6412132" y="3257118"/>
            <a:ext cx="3964396" cy="2389982"/>
            <a:chOff x="1176914" y="3281586"/>
            <a:chExt cx="3964396" cy="2389982"/>
          </a:xfrm>
        </p:grpSpPr>
        <p:grpSp>
          <p:nvGrpSpPr>
            <p:cNvPr id="123" name="Group 122">
              <a:extLst>
                <a:ext uri="{FF2B5EF4-FFF2-40B4-BE49-F238E27FC236}">
                  <a16:creationId xmlns:a16="http://schemas.microsoft.com/office/drawing/2014/main" id="{9023BE55-44E1-4127-8F75-953910B0420A}"/>
                </a:ext>
              </a:extLst>
            </p:cNvPr>
            <p:cNvGrpSpPr/>
            <p:nvPr/>
          </p:nvGrpSpPr>
          <p:grpSpPr>
            <a:xfrm>
              <a:off x="1176914" y="3281586"/>
              <a:ext cx="3964396" cy="2389982"/>
              <a:chOff x="1858538" y="4378960"/>
              <a:chExt cx="3205166" cy="1901097"/>
            </a:xfrm>
          </p:grpSpPr>
          <p:grpSp>
            <p:nvGrpSpPr>
              <p:cNvPr id="61" name="Group 60">
                <a:extLst>
                  <a:ext uri="{FF2B5EF4-FFF2-40B4-BE49-F238E27FC236}">
                    <a16:creationId xmlns:a16="http://schemas.microsoft.com/office/drawing/2014/main" id="{7B4AF980-1C37-4C2D-A412-3EB9EAA5C6F6}"/>
                  </a:ext>
                </a:extLst>
              </p:cNvPr>
              <p:cNvGrpSpPr/>
              <p:nvPr/>
            </p:nvGrpSpPr>
            <p:grpSpPr>
              <a:xfrm>
                <a:off x="2018347" y="4745254"/>
                <a:ext cx="704850" cy="1078231"/>
                <a:chOff x="1495425" y="4590097"/>
                <a:chExt cx="704850" cy="1078231"/>
              </a:xfrm>
            </p:grpSpPr>
            <p:cxnSp>
              <p:nvCxnSpPr>
                <p:cNvPr id="8" name="Straight Connector 7">
                  <a:extLst>
                    <a:ext uri="{FF2B5EF4-FFF2-40B4-BE49-F238E27FC236}">
                      <a16:creationId xmlns:a16="http://schemas.microsoft.com/office/drawing/2014/main" id="{C0D21788-2C4B-4FE9-8A11-F90A79D6F29F}"/>
                    </a:ext>
                  </a:extLst>
                </p:cNvPr>
                <p:cNvCxnSpPr>
                  <a:cxnSpLocks/>
                </p:cNvCxnSpPr>
                <p:nvPr/>
              </p:nvCxnSpPr>
              <p:spPr bwMode="auto">
                <a:xfrm>
                  <a:off x="1819275" y="4819650"/>
                  <a:ext cx="0" cy="619125"/>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EEF00B2-F594-44A5-AB2A-41E25EC7EA6B}"/>
                    </a:ext>
                  </a:extLst>
                </p:cNvPr>
                <p:cNvCxnSpPr>
                  <a:cxnSpLocks/>
                </p:cNvCxnSpPr>
                <p:nvPr/>
              </p:nvCxnSpPr>
              <p:spPr bwMode="auto">
                <a:xfrm>
                  <a:off x="1819275" y="5438775"/>
                  <a:ext cx="381000"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068FD0-3BE0-4C55-9506-0F71925D1D88}"/>
                    </a:ext>
                  </a:extLst>
                </p:cNvPr>
                <p:cNvCxnSpPr>
                  <a:cxnSpLocks/>
                </p:cNvCxnSpPr>
                <p:nvPr/>
              </p:nvCxnSpPr>
              <p:spPr bwMode="auto">
                <a:xfrm>
                  <a:off x="1819275" y="4819650"/>
                  <a:ext cx="381000"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7B6C430-009C-49B9-BDF5-7F24FD72BAC8}"/>
                    </a:ext>
                  </a:extLst>
                </p:cNvPr>
                <p:cNvCxnSpPr>
                  <a:cxnSpLocks/>
                </p:cNvCxnSpPr>
                <p:nvPr/>
              </p:nvCxnSpPr>
              <p:spPr bwMode="auto">
                <a:xfrm>
                  <a:off x="2200275" y="4590097"/>
                  <a:ext cx="0" cy="229553"/>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FDBA927-BCB3-4C6C-86E6-9580B1560737}"/>
                    </a:ext>
                  </a:extLst>
                </p:cNvPr>
                <p:cNvCxnSpPr>
                  <a:cxnSpLocks/>
                </p:cNvCxnSpPr>
                <p:nvPr/>
              </p:nvCxnSpPr>
              <p:spPr bwMode="auto">
                <a:xfrm>
                  <a:off x="2200275" y="5438775"/>
                  <a:ext cx="0" cy="229553"/>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F55DC2D-79FD-4BDB-95DF-54E081EED8DE}"/>
                    </a:ext>
                  </a:extLst>
                </p:cNvPr>
                <p:cNvCxnSpPr>
                  <a:cxnSpLocks/>
                </p:cNvCxnSpPr>
                <p:nvPr/>
              </p:nvCxnSpPr>
              <p:spPr bwMode="auto">
                <a:xfrm>
                  <a:off x="1714500" y="4819650"/>
                  <a:ext cx="0" cy="619125"/>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5FA81944-18D7-47EC-B6C7-9BE2206ABAE1}"/>
                    </a:ext>
                  </a:extLst>
                </p:cNvPr>
                <p:cNvCxnSpPr>
                  <a:cxnSpLocks/>
                </p:cNvCxnSpPr>
                <p:nvPr/>
              </p:nvCxnSpPr>
              <p:spPr bwMode="auto">
                <a:xfrm>
                  <a:off x="1495425" y="5129211"/>
                  <a:ext cx="219075"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grpSp>
          <p:grpSp>
            <p:nvGrpSpPr>
              <p:cNvPr id="62" name="Group 61">
                <a:extLst>
                  <a:ext uri="{FF2B5EF4-FFF2-40B4-BE49-F238E27FC236}">
                    <a16:creationId xmlns:a16="http://schemas.microsoft.com/office/drawing/2014/main" id="{29B64B02-002C-4C5B-9163-B707E30F5F91}"/>
                  </a:ext>
                </a:extLst>
              </p:cNvPr>
              <p:cNvGrpSpPr/>
              <p:nvPr/>
            </p:nvGrpSpPr>
            <p:grpSpPr>
              <a:xfrm>
                <a:off x="2856546" y="4745254"/>
                <a:ext cx="704850" cy="1078231"/>
                <a:chOff x="1495425" y="4590097"/>
                <a:chExt cx="704850" cy="1078231"/>
              </a:xfrm>
            </p:grpSpPr>
            <p:cxnSp>
              <p:nvCxnSpPr>
                <p:cNvPr id="63" name="Straight Connector 62">
                  <a:extLst>
                    <a:ext uri="{FF2B5EF4-FFF2-40B4-BE49-F238E27FC236}">
                      <a16:creationId xmlns:a16="http://schemas.microsoft.com/office/drawing/2014/main" id="{3FCB7068-92BC-4747-B83F-FD904348ACB8}"/>
                    </a:ext>
                  </a:extLst>
                </p:cNvPr>
                <p:cNvCxnSpPr>
                  <a:cxnSpLocks/>
                </p:cNvCxnSpPr>
                <p:nvPr/>
              </p:nvCxnSpPr>
              <p:spPr bwMode="auto">
                <a:xfrm>
                  <a:off x="1819275" y="4819650"/>
                  <a:ext cx="0" cy="619125"/>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C24EABEE-98AB-4683-A7D2-D2711856B147}"/>
                    </a:ext>
                  </a:extLst>
                </p:cNvPr>
                <p:cNvCxnSpPr>
                  <a:cxnSpLocks/>
                </p:cNvCxnSpPr>
                <p:nvPr/>
              </p:nvCxnSpPr>
              <p:spPr bwMode="auto">
                <a:xfrm>
                  <a:off x="1819275" y="5438775"/>
                  <a:ext cx="381000"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C4CB1CB5-F2E5-468A-B291-D657313271E8}"/>
                    </a:ext>
                  </a:extLst>
                </p:cNvPr>
                <p:cNvCxnSpPr>
                  <a:cxnSpLocks/>
                </p:cNvCxnSpPr>
                <p:nvPr/>
              </p:nvCxnSpPr>
              <p:spPr bwMode="auto">
                <a:xfrm>
                  <a:off x="1819275" y="4819650"/>
                  <a:ext cx="381000"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BD3ADA83-64D8-42C3-AA87-5075DF6DAAA2}"/>
                    </a:ext>
                  </a:extLst>
                </p:cNvPr>
                <p:cNvCxnSpPr>
                  <a:cxnSpLocks/>
                </p:cNvCxnSpPr>
                <p:nvPr/>
              </p:nvCxnSpPr>
              <p:spPr bwMode="auto">
                <a:xfrm>
                  <a:off x="2200275" y="4590097"/>
                  <a:ext cx="0" cy="229553"/>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1C855BE1-F813-45F3-8514-69DC52D57351}"/>
                    </a:ext>
                  </a:extLst>
                </p:cNvPr>
                <p:cNvCxnSpPr>
                  <a:cxnSpLocks/>
                </p:cNvCxnSpPr>
                <p:nvPr/>
              </p:nvCxnSpPr>
              <p:spPr bwMode="auto">
                <a:xfrm>
                  <a:off x="2200275" y="5438775"/>
                  <a:ext cx="0" cy="229553"/>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763C1ECE-C333-44DB-9EF3-5641A53BFA19}"/>
                    </a:ext>
                  </a:extLst>
                </p:cNvPr>
                <p:cNvCxnSpPr>
                  <a:cxnSpLocks/>
                </p:cNvCxnSpPr>
                <p:nvPr/>
              </p:nvCxnSpPr>
              <p:spPr bwMode="auto">
                <a:xfrm>
                  <a:off x="1714500" y="4819650"/>
                  <a:ext cx="0" cy="619125"/>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78C1C02-CE5B-47F0-A353-545A2EC30478}"/>
                    </a:ext>
                  </a:extLst>
                </p:cNvPr>
                <p:cNvCxnSpPr>
                  <a:cxnSpLocks/>
                </p:cNvCxnSpPr>
                <p:nvPr/>
              </p:nvCxnSpPr>
              <p:spPr bwMode="auto">
                <a:xfrm>
                  <a:off x="1495425" y="5129211"/>
                  <a:ext cx="219075"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grpSp>
          <p:grpSp>
            <p:nvGrpSpPr>
              <p:cNvPr id="70" name="Group 69">
                <a:extLst>
                  <a:ext uri="{FF2B5EF4-FFF2-40B4-BE49-F238E27FC236}">
                    <a16:creationId xmlns:a16="http://schemas.microsoft.com/office/drawing/2014/main" id="{6A1232F5-BCF8-448D-8BDF-54C2103E915B}"/>
                  </a:ext>
                </a:extLst>
              </p:cNvPr>
              <p:cNvGrpSpPr/>
              <p:nvPr/>
            </p:nvGrpSpPr>
            <p:grpSpPr>
              <a:xfrm>
                <a:off x="3589969" y="4745252"/>
                <a:ext cx="704850" cy="1078231"/>
                <a:chOff x="1495425" y="4590097"/>
                <a:chExt cx="704850" cy="1078231"/>
              </a:xfrm>
            </p:grpSpPr>
            <p:cxnSp>
              <p:nvCxnSpPr>
                <p:cNvPr id="71" name="Straight Connector 70">
                  <a:extLst>
                    <a:ext uri="{FF2B5EF4-FFF2-40B4-BE49-F238E27FC236}">
                      <a16:creationId xmlns:a16="http://schemas.microsoft.com/office/drawing/2014/main" id="{B135F2FB-7685-4C7D-BEF4-B75420025B37}"/>
                    </a:ext>
                  </a:extLst>
                </p:cNvPr>
                <p:cNvCxnSpPr>
                  <a:cxnSpLocks/>
                </p:cNvCxnSpPr>
                <p:nvPr/>
              </p:nvCxnSpPr>
              <p:spPr bwMode="auto">
                <a:xfrm>
                  <a:off x="1819275" y="4819650"/>
                  <a:ext cx="0" cy="619125"/>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F28CA413-060D-4C6D-AF28-4323ADD5C0C5}"/>
                    </a:ext>
                  </a:extLst>
                </p:cNvPr>
                <p:cNvCxnSpPr>
                  <a:cxnSpLocks/>
                </p:cNvCxnSpPr>
                <p:nvPr/>
              </p:nvCxnSpPr>
              <p:spPr bwMode="auto">
                <a:xfrm>
                  <a:off x="1819275" y="5438775"/>
                  <a:ext cx="381000"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00D51360-C2FA-4700-A341-B59D7962E0DA}"/>
                    </a:ext>
                  </a:extLst>
                </p:cNvPr>
                <p:cNvCxnSpPr>
                  <a:cxnSpLocks/>
                </p:cNvCxnSpPr>
                <p:nvPr/>
              </p:nvCxnSpPr>
              <p:spPr bwMode="auto">
                <a:xfrm>
                  <a:off x="1819275" y="4819650"/>
                  <a:ext cx="381000"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2C763F01-1B8F-42A5-BEDF-1958EE62857C}"/>
                    </a:ext>
                  </a:extLst>
                </p:cNvPr>
                <p:cNvCxnSpPr>
                  <a:cxnSpLocks/>
                </p:cNvCxnSpPr>
                <p:nvPr/>
              </p:nvCxnSpPr>
              <p:spPr bwMode="auto">
                <a:xfrm>
                  <a:off x="2200275" y="4590097"/>
                  <a:ext cx="0" cy="229553"/>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FFA2591-A1C6-4444-8BB4-3F7C549CD707}"/>
                    </a:ext>
                  </a:extLst>
                </p:cNvPr>
                <p:cNvCxnSpPr>
                  <a:cxnSpLocks/>
                </p:cNvCxnSpPr>
                <p:nvPr/>
              </p:nvCxnSpPr>
              <p:spPr bwMode="auto">
                <a:xfrm>
                  <a:off x="2200275" y="5438775"/>
                  <a:ext cx="0" cy="229553"/>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EC381A93-DFED-4BED-BBE0-3233F353E0E6}"/>
                    </a:ext>
                  </a:extLst>
                </p:cNvPr>
                <p:cNvCxnSpPr>
                  <a:cxnSpLocks/>
                </p:cNvCxnSpPr>
                <p:nvPr/>
              </p:nvCxnSpPr>
              <p:spPr bwMode="auto">
                <a:xfrm>
                  <a:off x="1714500" y="4819650"/>
                  <a:ext cx="0" cy="619125"/>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63A4A580-1E3D-4558-A405-9A0AAE2A5D93}"/>
                    </a:ext>
                  </a:extLst>
                </p:cNvPr>
                <p:cNvCxnSpPr>
                  <a:cxnSpLocks/>
                </p:cNvCxnSpPr>
                <p:nvPr/>
              </p:nvCxnSpPr>
              <p:spPr bwMode="auto">
                <a:xfrm>
                  <a:off x="1495425" y="5129211"/>
                  <a:ext cx="219075"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grpSp>
          <p:cxnSp>
            <p:nvCxnSpPr>
              <p:cNvPr id="79" name="Straight Connector 78">
                <a:extLst>
                  <a:ext uri="{FF2B5EF4-FFF2-40B4-BE49-F238E27FC236}">
                    <a16:creationId xmlns:a16="http://schemas.microsoft.com/office/drawing/2014/main" id="{3FF05D17-A213-4561-BCD7-7D65C65E0F75}"/>
                  </a:ext>
                </a:extLst>
              </p:cNvPr>
              <p:cNvCxnSpPr>
                <a:cxnSpLocks/>
                <a:endCxn id="157" idx="5"/>
              </p:cNvCxnSpPr>
              <p:nvPr/>
            </p:nvCxnSpPr>
            <p:spPr bwMode="auto">
              <a:xfrm>
                <a:off x="2723197" y="4745252"/>
                <a:ext cx="2325166" cy="212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1" name="Straight Connector 80">
                <a:extLst>
                  <a:ext uri="{FF2B5EF4-FFF2-40B4-BE49-F238E27FC236}">
                    <a16:creationId xmlns:a16="http://schemas.microsoft.com/office/drawing/2014/main" id="{8BA94995-1400-462A-ACD0-E92DFEDFD61E}"/>
                  </a:ext>
                </a:extLst>
              </p:cNvPr>
              <p:cNvCxnSpPr>
                <a:cxnSpLocks/>
                <a:endCxn id="158" idx="6"/>
              </p:cNvCxnSpPr>
              <p:nvPr/>
            </p:nvCxnSpPr>
            <p:spPr bwMode="auto">
              <a:xfrm flipV="1">
                <a:off x="2723197" y="5818717"/>
                <a:ext cx="2340507" cy="47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3" name="Oval 82">
                <a:extLst>
                  <a:ext uri="{FF2B5EF4-FFF2-40B4-BE49-F238E27FC236}">
                    <a16:creationId xmlns:a16="http://schemas.microsoft.com/office/drawing/2014/main" id="{1CC31D64-8DAD-41A9-887A-3FB5E283AA51}"/>
                  </a:ext>
                </a:extLst>
              </p:cNvPr>
              <p:cNvSpPr/>
              <p:nvPr/>
            </p:nvSpPr>
            <p:spPr bwMode="auto">
              <a:xfrm>
                <a:off x="3509018" y="4685246"/>
                <a:ext cx="104756" cy="95249"/>
              </a:xfrm>
              <a:prstGeom prst="ellipse">
                <a:avLst/>
              </a:prstGeom>
              <a:solidFill>
                <a:schemeClr val="tx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4" name="Oval 83">
                <a:extLst>
                  <a:ext uri="{FF2B5EF4-FFF2-40B4-BE49-F238E27FC236}">
                    <a16:creationId xmlns:a16="http://schemas.microsoft.com/office/drawing/2014/main" id="{A92F5740-89EB-4B73-8096-71C6BE2048C2}"/>
                  </a:ext>
                </a:extLst>
              </p:cNvPr>
              <p:cNvSpPr/>
              <p:nvPr/>
            </p:nvSpPr>
            <p:spPr bwMode="auto">
              <a:xfrm>
                <a:off x="2668334" y="4685246"/>
                <a:ext cx="104756" cy="95249"/>
              </a:xfrm>
              <a:prstGeom prst="ellipse">
                <a:avLst/>
              </a:prstGeom>
              <a:solidFill>
                <a:schemeClr val="tx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5" name="Oval 84">
                <a:extLst>
                  <a:ext uri="{FF2B5EF4-FFF2-40B4-BE49-F238E27FC236}">
                    <a16:creationId xmlns:a16="http://schemas.microsoft.com/office/drawing/2014/main" id="{C66732E6-4D08-4541-B919-2781353EB9DF}"/>
                  </a:ext>
                </a:extLst>
              </p:cNvPr>
              <p:cNvSpPr/>
              <p:nvPr/>
            </p:nvSpPr>
            <p:spPr bwMode="auto">
              <a:xfrm>
                <a:off x="4261508" y="4685245"/>
                <a:ext cx="104756" cy="95249"/>
              </a:xfrm>
              <a:prstGeom prst="ellipse">
                <a:avLst/>
              </a:prstGeom>
              <a:solidFill>
                <a:schemeClr val="tx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6" name="Oval 85">
                <a:extLst>
                  <a:ext uri="{FF2B5EF4-FFF2-40B4-BE49-F238E27FC236}">
                    <a16:creationId xmlns:a16="http://schemas.microsoft.com/office/drawing/2014/main" id="{27CFF92A-8E4F-4E97-A9B2-F7DE23A94A26}"/>
                  </a:ext>
                </a:extLst>
              </p:cNvPr>
              <p:cNvSpPr/>
              <p:nvPr/>
            </p:nvSpPr>
            <p:spPr bwMode="auto">
              <a:xfrm>
                <a:off x="4261508" y="5771092"/>
                <a:ext cx="104756" cy="95249"/>
              </a:xfrm>
              <a:prstGeom prst="ellipse">
                <a:avLst/>
              </a:prstGeom>
              <a:solidFill>
                <a:schemeClr val="tx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7" name="Oval 86">
                <a:extLst>
                  <a:ext uri="{FF2B5EF4-FFF2-40B4-BE49-F238E27FC236}">
                    <a16:creationId xmlns:a16="http://schemas.microsoft.com/office/drawing/2014/main" id="{3BCF4260-8BFF-4BBA-8CD1-8904FE820B61}"/>
                  </a:ext>
                </a:extLst>
              </p:cNvPr>
              <p:cNvSpPr/>
              <p:nvPr/>
            </p:nvSpPr>
            <p:spPr bwMode="auto">
              <a:xfrm>
                <a:off x="3509008" y="5771092"/>
                <a:ext cx="104756" cy="95249"/>
              </a:xfrm>
              <a:prstGeom prst="ellipse">
                <a:avLst/>
              </a:prstGeom>
              <a:solidFill>
                <a:schemeClr val="tx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8" name="Oval 87">
                <a:extLst>
                  <a:ext uri="{FF2B5EF4-FFF2-40B4-BE49-F238E27FC236}">
                    <a16:creationId xmlns:a16="http://schemas.microsoft.com/office/drawing/2014/main" id="{35757381-10BD-402F-8C21-F952C76E13F9}"/>
                  </a:ext>
                </a:extLst>
              </p:cNvPr>
              <p:cNvSpPr/>
              <p:nvPr/>
            </p:nvSpPr>
            <p:spPr bwMode="auto">
              <a:xfrm>
                <a:off x="2668334" y="5755856"/>
                <a:ext cx="104756" cy="95249"/>
              </a:xfrm>
              <a:prstGeom prst="ellipse">
                <a:avLst/>
              </a:prstGeom>
              <a:solidFill>
                <a:schemeClr val="tx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28DDFAF2-FC12-4552-AE2E-2311B1243672}"/>
                      </a:ext>
                    </a:extLst>
                  </p:cNvPr>
                  <p:cNvSpPr txBox="1"/>
                  <p:nvPr/>
                </p:nvSpPr>
                <p:spPr>
                  <a:xfrm>
                    <a:off x="1858538" y="4974805"/>
                    <a:ext cx="240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oMath>
                      </m:oMathPara>
                    </a14:m>
                    <a:endParaRPr lang="en-US" dirty="0"/>
                  </a:p>
                </p:txBody>
              </p:sp>
            </mc:Choice>
            <mc:Fallback xmlns="">
              <p:sp>
                <p:nvSpPr>
                  <p:cNvPr id="89" name="TextBox 88">
                    <a:extLst>
                      <a:ext uri="{FF2B5EF4-FFF2-40B4-BE49-F238E27FC236}">
                        <a16:creationId xmlns:a16="http://schemas.microsoft.com/office/drawing/2014/main" id="{28DDFAF2-FC12-4552-AE2E-2311B1243672}"/>
                      </a:ext>
                    </a:extLst>
                  </p:cNvPr>
                  <p:cNvSpPr txBox="1">
                    <a:spLocks noRot="1" noChangeAspect="1" noMove="1" noResize="1" noEditPoints="1" noAdjustHandles="1" noChangeArrowheads="1" noChangeShapeType="1" noTextEdit="1"/>
                  </p:cNvSpPr>
                  <p:nvPr/>
                </p:nvSpPr>
                <p:spPr>
                  <a:xfrm>
                    <a:off x="1858538" y="4974805"/>
                    <a:ext cx="240772" cy="276999"/>
                  </a:xfrm>
                  <a:prstGeom prst="rect">
                    <a:avLst/>
                  </a:prstGeom>
                  <a:blipFill>
                    <a:blip r:embed="rId4"/>
                    <a:stretch>
                      <a:fillRect l="-8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D175D306-94BF-495D-B246-2F8A3200F94E}"/>
                      </a:ext>
                    </a:extLst>
                  </p:cNvPr>
                  <p:cNvSpPr txBox="1"/>
                  <p:nvPr/>
                </p:nvSpPr>
                <p:spPr>
                  <a:xfrm>
                    <a:off x="2782462" y="4983646"/>
                    <a:ext cx="2460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dirty="0"/>
                  </a:p>
                </p:txBody>
              </p:sp>
            </mc:Choice>
            <mc:Fallback xmlns="">
              <p:sp>
                <p:nvSpPr>
                  <p:cNvPr id="90" name="TextBox 89">
                    <a:extLst>
                      <a:ext uri="{FF2B5EF4-FFF2-40B4-BE49-F238E27FC236}">
                        <a16:creationId xmlns:a16="http://schemas.microsoft.com/office/drawing/2014/main" id="{D175D306-94BF-495D-B246-2F8A3200F94E}"/>
                      </a:ext>
                    </a:extLst>
                  </p:cNvPr>
                  <p:cNvSpPr txBox="1">
                    <a:spLocks noRot="1" noChangeAspect="1" noMove="1" noResize="1" noEditPoints="1" noAdjustHandles="1" noChangeArrowheads="1" noChangeShapeType="1" noTextEdit="1"/>
                  </p:cNvSpPr>
                  <p:nvPr/>
                </p:nvSpPr>
                <p:spPr>
                  <a:xfrm>
                    <a:off x="2782462" y="4983646"/>
                    <a:ext cx="246093" cy="276999"/>
                  </a:xfrm>
                  <a:prstGeom prst="rect">
                    <a:avLst/>
                  </a:prstGeom>
                  <a:blipFill>
                    <a:blip r:embed="rId5"/>
                    <a:stretch>
                      <a:fillRect l="-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CEA3EB97-FE80-4C6F-A69E-BBFE59E189CE}"/>
                      </a:ext>
                    </a:extLst>
                  </p:cNvPr>
                  <p:cNvSpPr txBox="1"/>
                  <p:nvPr/>
                </p:nvSpPr>
                <p:spPr>
                  <a:xfrm>
                    <a:off x="3493378" y="4974803"/>
                    <a:ext cx="2460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m:oMathPara>
                    </a14:m>
                    <a:endParaRPr lang="en-US" dirty="0"/>
                  </a:p>
                </p:txBody>
              </p:sp>
            </mc:Choice>
            <mc:Fallback xmlns="">
              <p:sp>
                <p:nvSpPr>
                  <p:cNvPr id="91" name="TextBox 90">
                    <a:extLst>
                      <a:ext uri="{FF2B5EF4-FFF2-40B4-BE49-F238E27FC236}">
                        <a16:creationId xmlns:a16="http://schemas.microsoft.com/office/drawing/2014/main" id="{CEA3EB97-FE80-4C6F-A69E-BBFE59E189CE}"/>
                      </a:ext>
                    </a:extLst>
                  </p:cNvPr>
                  <p:cNvSpPr txBox="1">
                    <a:spLocks noRot="1" noChangeAspect="1" noMove="1" noResize="1" noEditPoints="1" noAdjustHandles="1" noChangeArrowheads="1" noChangeShapeType="1" noTextEdit="1"/>
                  </p:cNvSpPr>
                  <p:nvPr/>
                </p:nvSpPr>
                <p:spPr>
                  <a:xfrm>
                    <a:off x="3493378" y="4974803"/>
                    <a:ext cx="246093" cy="276999"/>
                  </a:xfrm>
                  <a:prstGeom prst="rect">
                    <a:avLst/>
                  </a:prstGeom>
                  <a:blipFill>
                    <a:blip r:embed="rId6"/>
                    <a:stretch>
                      <a:fillRect l="-8163"/>
                    </a:stretch>
                  </a:blipFill>
                </p:spPr>
                <p:txBody>
                  <a:bodyPr/>
                  <a:lstStyle/>
                  <a:p>
                    <a:r>
                      <a:rPr lang="en-US">
                        <a:noFill/>
                      </a:rPr>
                      <a:t> </a:t>
                    </a:r>
                  </a:p>
                </p:txBody>
              </p:sp>
            </mc:Fallback>
          </mc:AlternateContent>
          <p:cxnSp>
            <p:nvCxnSpPr>
              <p:cNvPr id="95" name="Straight Connector 94">
                <a:extLst>
                  <a:ext uri="{FF2B5EF4-FFF2-40B4-BE49-F238E27FC236}">
                    <a16:creationId xmlns:a16="http://schemas.microsoft.com/office/drawing/2014/main" id="{0C01C066-213A-4FA1-87C1-4F6DD88E674A}"/>
                  </a:ext>
                </a:extLst>
              </p:cNvPr>
              <p:cNvCxnSpPr>
                <a:stCxn id="83" idx="0"/>
              </p:cNvCxnSpPr>
              <p:nvPr/>
            </p:nvCxnSpPr>
            <p:spPr bwMode="auto">
              <a:xfrm flipH="1" flipV="1">
                <a:off x="3561386" y="4378960"/>
                <a:ext cx="10" cy="30628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a:extLst>
                  <a:ext uri="{FF2B5EF4-FFF2-40B4-BE49-F238E27FC236}">
                    <a16:creationId xmlns:a16="http://schemas.microsoft.com/office/drawing/2014/main" id="{E6AB2B67-CE64-46CA-8480-D1C64F72E579}"/>
                  </a:ext>
                </a:extLst>
              </p:cNvPr>
              <p:cNvCxnSpPr>
                <a:cxnSpLocks/>
              </p:cNvCxnSpPr>
              <p:nvPr/>
            </p:nvCxnSpPr>
            <p:spPr bwMode="auto">
              <a:xfrm>
                <a:off x="3410861" y="4378960"/>
                <a:ext cx="32861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Connector 100">
                <a:extLst>
                  <a:ext uri="{FF2B5EF4-FFF2-40B4-BE49-F238E27FC236}">
                    <a16:creationId xmlns:a16="http://schemas.microsoft.com/office/drawing/2014/main" id="{68DC31B9-7A00-4C27-9745-3A6C6C8BC8E3}"/>
                  </a:ext>
                </a:extLst>
              </p:cNvPr>
              <p:cNvCxnSpPr>
                <a:cxnSpLocks/>
                <a:stCxn id="87" idx="0"/>
              </p:cNvCxnSpPr>
              <p:nvPr/>
            </p:nvCxnSpPr>
            <p:spPr bwMode="auto">
              <a:xfrm>
                <a:off x="3561386" y="5771092"/>
                <a:ext cx="0" cy="39452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5" name="Straight Connector 104">
                <a:extLst>
                  <a:ext uri="{FF2B5EF4-FFF2-40B4-BE49-F238E27FC236}">
                    <a16:creationId xmlns:a16="http://schemas.microsoft.com/office/drawing/2014/main" id="{278B6CAB-99C9-44E8-967A-760FE049D19D}"/>
                  </a:ext>
                </a:extLst>
              </p:cNvPr>
              <p:cNvCxnSpPr>
                <a:cxnSpLocks/>
              </p:cNvCxnSpPr>
              <p:nvPr/>
            </p:nvCxnSpPr>
            <p:spPr bwMode="auto">
              <a:xfrm>
                <a:off x="3561386" y="6164642"/>
                <a:ext cx="71965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120" name="Group 119">
                <a:extLst>
                  <a:ext uri="{FF2B5EF4-FFF2-40B4-BE49-F238E27FC236}">
                    <a16:creationId xmlns:a16="http://schemas.microsoft.com/office/drawing/2014/main" id="{20EADEB2-6303-4D21-B2A8-F3DC97443668}"/>
                  </a:ext>
                </a:extLst>
              </p:cNvPr>
              <p:cNvGrpSpPr/>
              <p:nvPr/>
            </p:nvGrpSpPr>
            <p:grpSpPr>
              <a:xfrm>
                <a:off x="4281043" y="6053033"/>
                <a:ext cx="355286" cy="207636"/>
                <a:chOff x="4294819" y="6057900"/>
                <a:chExt cx="642941" cy="261620"/>
              </a:xfrm>
            </p:grpSpPr>
            <p:cxnSp>
              <p:nvCxnSpPr>
                <p:cNvPr id="108" name="Straight Connector 107">
                  <a:extLst>
                    <a:ext uri="{FF2B5EF4-FFF2-40B4-BE49-F238E27FC236}">
                      <a16:creationId xmlns:a16="http://schemas.microsoft.com/office/drawing/2014/main" id="{2CB85BCF-07E4-410B-8146-DB9487E3F88A}"/>
                    </a:ext>
                  </a:extLst>
                </p:cNvPr>
                <p:cNvCxnSpPr>
                  <a:cxnSpLocks/>
                </p:cNvCxnSpPr>
                <p:nvPr/>
              </p:nvCxnSpPr>
              <p:spPr bwMode="auto">
                <a:xfrm flipV="1">
                  <a:off x="4294819" y="6057900"/>
                  <a:ext cx="0" cy="2616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Connector 110">
                  <a:extLst>
                    <a:ext uri="{FF2B5EF4-FFF2-40B4-BE49-F238E27FC236}">
                      <a16:creationId xmlns:a16="http://schemas.microsoft.com/office/drawing/2014/main" id="{02AB13C4-A4CB-4E46-AA07-946C62FB7AC2}"/>
                    </a:ext>
                  </a:extLst>
                </p:cNvPr>
                <p:cNvCxnSpPr/>
                <p:nvPr/>
              </p:nvCxnSpPr>
              <p:spPr bwMode="auto">
                <a:xfrm>
                  <a:off x="4294819" y="6057900"/>
                  <a:ext cx="39910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Connector 112">
                  <a:extLst>
                    <a:ext uri="{FF2B5EF4-FFF2-40B4-BE49-F238E27FC236}">
                      <a16:creationId xmlns:a16="http://schemas.microsoft.com/office/drawing/2014/main" id="{1737D5CA-FAFB-4100-81CF-9696FDAD5696}"/>
                    </a:ext>
                  </a:extLst>
                </p:cNvPr>
                <p:cNvCxnSpPr/>
                <p:nvPr/>
              </p:nvCxnSpPr>
              <p:spPr bwMode="auto">
                <a:xfrm>
                  <a:off x="4693920" y="6057900"/>
                  <a:ext cx="243840" cy="1067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5" name="Straight Connector 114">
                  <a:extLst>
                    <a:ext uri="{FF2B5EF4-FFF2-40B4-BE49-F238E27FC236}">
                      <a16:creationId xmlns:a16="http://schemas.microsoft.com/office/drawing/2014/main" id="{C4E2BD6C-B032-4078-8CE8-4830B644A1F4}"/>
                    </a:ext>
                  </a:extLst>
                </p:cNvPr>
                <p:cNvCxnSpPr>
                  <a:cxnSpLocks/>
                </p:cNvCxnSpPr>
                <p:nvPr/>
              </p:nvCxnSpPr>
              <p:spPr bwMode="auto">
                <a:xfrm flipH="1">
                  <a:off x="4707700" y="6164642"/>
                  <a:ext cx="230060" cy="15487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7" name="Straight Connector 116">
                  <a:extLst>
                    <a:ext uri="{FF2B5EF4-FFF2-40B4-BE49-F238E27FC236}">
                      <a16:creationId xmlns:a16="http://schemas.microsoft.com/office/drawing/2014/main" id="{E60609DE-BE2B-46ED-B1D0-44C4EF0FC256}"/>
                    </a:ext>
                  </a:extLst>
                </p:cNvPr>
                <p:cNvCxnSpPr/>
                <p:nvPr/>
              </p:nvCxnSpPr>
              <p:spPr bwMode="auto">
                <a:xfrm flipH="1">
                  <a:off x="4294819" y="6319519"/>
                  <a:ext cx="41288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mc:AlternateContent xmlns:mc="http://schemas.openxmlformats.org/markup-compatibility/2006" xmlns:a14="http://schemas.microsoft.com/office/drawing/2010/main">
            <mc:Choice Requires="a14">
              <p:sp>
                <p:nvSpPr>
                  <p:cNvPr id="121" name="Rectangle 120">
                    <a:extLst>
                      <a:ext uri="{FF2B5EF4-FFF2-40B4-BE49-F238E27FC236}">
                        <a16:creationId xmlns:a16="http://schemas.microsoft.com/office/drawing/2014/main" id="{3BE6C99E-2B49-47FE-B1D2-CCAACD3D2135}"/>
                      </a:ext>
                    </a:extLst>
                  </p:cNvPr>
                  <p:cNvSpPr/>
                  <p:nvPr/>
                </p:nvSpPr>
                <p:spPr>
                  <a:xfrm>
                    <a:off x="4619796" y="5910725"/>
                    <a:ext cx="3938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oMath>
                      </m:oMathPara>
                    </a14:m>
                    <a:endParaRPr lang="en-US" dirty="0"/>
                  </a:p>
                </p:txBody>
              </p:sp>
            </mc:Choice>
            <mc:Fallback xmlns="">
              <p:sp>
                <p:nvSpPr>
                  <p:cNvPr id="121" name="Rectangle 120">
                    <a:extLst>
                      <a:ext uri="{FF2B5EF4-FFF2-40B4-BE49-F238E27FC236}">
                        <a16:creationId xmlns:a16="http://schemas.microsoft.com/office/drawing/2014/main" id="{3BE6C99E-2B49-47FE-B1D2-CCAACD3D2135}"/>
                      </a:ext>
                    </a:extLst>
                  </p:cNvPr>
                  <p:cNvSpPr>
                    <a:spLocks noRot="1" noChangeAspect="1" noMove="1" noResize="1" noEditPoints="1" noAdjustHandles="1" noChangeArrowheads="1" noChangeShapeType="1" noTextEdit="1"/>
                  </p:cNvSpPr>
                  <p:nvPr/>
                </p:nvSpPr>
                <p:spPr>
                  <a:xfrm>
                    <a:off x="4619796" y="5910725"/>
                    <a:ext cx="393889" cy="369332"/>
                  </a:xfrm>
                  <a:prstGeom prst="rect">
                    <a:avLst/>
                  </a:prstGeom>
                  <a:blipFill>
                    <a:blip r:embed="rId7"/>
                    <a:stretch>
                      <a:fillRect/>
                    </a:stretch>
                  </a:blipFill>
                </p:spPr>
                <p:txBody>
                  <a:bodyPr/>
                  <a:lstStyle/>
                  <a:p>
                    <a:r>
                      <a:rPr lang="en-US">
                        <a:noFill/>
                      </a:rPr>
                      <a:t> </a:t>
                    </a:r>
                  </a:p>
                </p:txBody>
              </p:sp>
            </mc:Fallback>
          </mc:AlternateContent>
        </p:grpSp>
        <p:cxnSp>
          <p:nvCxnSpPr>
            <p:cNvPr id="149" name="Straight Connector 148">
              <a:extLst>
                <a:ext uri="{FF2B5EF4-FFF2-40B4-BE49-F238E27FC236}">
                  <a16:creationId xmlns:a16="http://schemas.microsoft.com/office/drawing/2014/main" id="{B929E742-4B9D-452B-A5DF-9E9C97F06C1B}"/>
                </a:ext>
              </a:extLst>
            </p:cNvPr>
            <p:cNvCxnSpPr>
              <a:cxnSpLocks/>
            </p:cNvCxnSpPr>
            <p:nvPr/>
          </p:nvCxnSpPr>
          <p:spPr bwMode="auto">
            <a:xfrm>
              <a:off x="4590994" y="4834362"/>
              <a:ext cx="471250"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8CBCEF4F-7A93-4CFD-BB95-77626A0454FC}"/>
                </a:ext>
              </a:extLst>
            </p:cNvPr>
            <p:cNvCxnSpPr>
              <a:cxnSpLocks/>
            </p:cNvCxnSpPr>
            <p:nvPr/>
          </p:nvCxnSpPr>
          <p:spPr bwMode="auto">
            <a:xfrm>
              <a:off x="4590994" y="4056024"/>
              <a:ext cx="471250"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A149030A-FD30-4EDE-88AE-69450266FBB1}"/>
                </a:ext>
              </a:extLst>
            </p:cNvPr>
            <p:cNvCxnSpPr>
              <a:cxnSpLocks/>
            </p:cNvCxnSpPr>
            <p:nvPr/>
          </p:nvCxnSpPr>
          <p:spPr bwMode="auto">
            <a:xfrm>
              <a:off x="5062244" y="3767439"/>
              <a:ext cx="0" cy="288585"/>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427C3A64-56B1-4472-97BE-F851EAF7B321}"/>
                </a:ext>
              </a:extLst>
            </p:cNvPr>
            <p:cNvCxnSpPr>
              <a:cxnSpLocks/>
            </p:cNvCxnSpPr>
            <p:nvPr/>
          </p:nvCxnSpPr>
          <p:spPr bwMode="auto">
            <a:xfrm>
              <a:off x="5062244" y="4834362"/>
              <a:ext cx="0" cy="288585"/>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1D380F59-D74A-46D9-B578-2CB7F77F1BAE}"/>
                </a:ext>
              </a:extLst>
            </p:cNvPr>
            <p:cNvCxnSpPr>
              <a:cxnSpLocks/>
            </p:cNvCxnSpPr>
            <p:nvPr/>
          </p:nvCxnSpPr>
          <p:spPr bwMode="auto">
            <a:xfrm>
              <a:off x="4461400" y="4056024"/>
              <a:ext cx="0" cy="778339"/>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C063E9F4-B966-4C44-84AD-6FAF51362AD8}"/>
                    </a:ext>
                  </a:extLst>
                </p:cNvPr>
                <p:cNvSpPr txBox="1"/>
                <p:nvPr/>
              </p:nvSpPr>
              <p:spPr>
                <a:xfrm>
                  <a:off x="4070960" y="4056022"/>
                  <a:ext cx="2460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4</m:t>
                            </m:r>
                          </m:sub>
                        </m:sSub>
                      </m:oMath>
                    </m:oMathPara>
                  </a14:m>
                  <a:endParaRPr lang="en-US" dirty="0"/>
                </a:p>
              </p:txBody>
            </p:sp>
          </mc:Choice>
          <mc:Fallback xmlns="">
            <p:sp>
              <p:nvSpPr>
                <p:cNvPr id="154" name="TextBox 153">
                  <a:extLst>
                    <a:ext uri="{FF2B5EF4-FFF2-40B4-BE49-F238E27FC236}">
                      <a16:creationId xmlns:a16="http://schemas.microsoft.com/office/drawing/2014/main" id="{C063E9F4-B966-4C44-84AD-6FAF51362AD8}"/>
                    </a:ext>
                  </a:extLst>
                </p:cNvPr>
                <p:cNvSpPr txBox="1">
                  <a:spLocks noRot="1" noChangeAspect="1" noMove="1" noResize="1" noEditPoints="1" noAdjustHandles="1" noChangeArrowheads="1" noChangeShapeType="1" noTextEdit="1"/>
                </p:cNvSpPr>
                <p:nvPr/>
              </p:nvSpPr>
              <p:spPr>
                <a:xfrm>
                  <a:off x="4070960" y="4056022"/>
                  <a:ext cx="246093" cy="276999"/>
                </a:xfrm>
                <a:prstGeom prst="rect">
                  <a:avLst/>
                </a:prstGeom>
                <a:blipFill>
                  <a:blip r:embed="rId8"/>
                  <a:stretch>
                    <a:fillRect l="-22500" r="-5000" b="-17778"/>
                  </a:stretch>
                </a:blipFill>
              </p:spPr>
              <p:txBody>
                <a:bodyPr/>
                <a:lstStyle/>
                <a:p>
                  <a:r>
                    <a:rPr lang="en-US">
                      <a:noFill/>
                    </a:rPr>
                    <a:t> </a:t>
                  </a:r>
                </a:p>
              </p:txBody>
            </p:sp>
          </mc:Fallback>
        </mc:AlternateContent>
        <p:cxnSp>
          <p:nvCxnSpPr>
            <p:cNvPr id="155" name="Straight Connector 154">
              <a:extLst>
                <a:ext uri="{FF2B5EF4-FFF2-40B4-BE49-F238E27FC236}">
                  <a16:creationId xmlns:a16="http://schemas.microsoft.com/office/drawing/2014/main" id="{1F0143FC-9132-4207-BB73-F7D82C811728}"/>
                </a:ext>
              </a:extLst>
            </p:cNvPr>
            <p:cNvCxnSpPr>
              <a:cxnSpLocks/>
            </p:cNvCxnSpPr>
            <p:nvPr/>
          </p:nvCxnSpPr>
          <p:spPr bwMode="auto">
            <a:xfrm>
              <a:off x="4190431" y="4420283"/>
              <a:ext cx="270969" cy="0"/>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34912EF9-C0F8-4F2C-8AAF-896EA1BB726D}"/>
                </a:ext>
              </a:extLst>
            </p:cNvPr>
            <p:cNvCxnSpPr>
              <a:cxnSpLocks/>
            </p:cNvCxnSpPr>
            <p:nvPr/>
          </p:nvCxnSpPr>
          <p:spPr bwMode="auto">
            <a:xfrm>
              <a:off x="4581318" y="4056023"/>
              <a:ext cx="0" cy="778339"/>
            </a:xfrm>
            <a:prstGeom prst="line">
              <a:avLst/>
            </a:prstGeom>
            <a:ln w="12700">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1">
              <a:schemeClr val="dk1"/>
            </a:lnRef>
            <a:fillRef idx="0">
              <a:schemeClr val="dk1"/>
            </a:fillRef>
            <a:effectRef idx="0">
              <a:schemeClr val="dk1"/>
            </a:effectRef>
            <a:fontRef idx="minor">
              <a:schemeClr val="tx1"/>
            </a:fontRef>
          </p:style>
        </p:cxnSp>
        <p:sp>
          <p:nvSpPr>
            <p:cNvPr id="157" name="Oval 156">
              <a:extLst>
                <a:ext uri="{FF2B5EF4-FFF2-40B4-BE49-F238E27FC236}">
                  <a16:creationId xmlns:a16="http://schemas.microsoft.com/office/drawing/2014/main" id="{DF0391CB-3224-4454-894E-4021083FC112}"/>
                </a:ext>
              </a:extLst>
            </p:cNvPr>
            <p:cNvSpPr/>
            <p:nvPr/>
          </p:nvSpPr>
          <p:spPr bwMode="auto">
            <a:xfrm>
              <a:off x="5011740" y="3666635"/>
              <a:ext cx="129570" cy="119743"/>
            </a:xfrm>
            <a:prstGeom prst="ellipse">
              <a:avLst/>
            </a:prstGeom>
            <a:solidFill>
              <a:schemeClr val="tx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58" name="Oval 157">
              <a:extLst>
                <a:ext uri="{FF2B5EF4-FFF2-40B4-BE49-F238E27FC236}">
                  <a16:creationId xmlns:a16="http://schemas.microsoft.com/office/drawing/2014/main" id="{55605EC9-74C8-4C28-8452-AC2378E7ACB8}"/>
                </a:ext>
              </a:extLst>
            </p:cNvPr>
            <p:cNvSpPr/>
            <p:nvPr/>
          </p:nvSpPr>
          <p:spPr bwMode="auto">
            <a:xfrm>
              <a:off x="5011740" y="5031718"/>
              <a:ext cx="129570" cy="119743"/>
            </a:xfrm>
            <a:prstGeom prst="ellipse">
              <a:avLst/>
            </a:prstGeom>
            <a:solidFill>
              <a:schemeClr val="tx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pic>
        <p:nvPicPr>
          <p:cNvPr id="170" name="Picture 169">
            <a:extLst>
              <a:ext uri="{FF2B5EF4-FFF2-40B4-BE49-F238E27FC236}">
                <a16:creationId xmlns:a16="http://schemas.microsoft.com/office/drawing/2014/main" id="{73004DAA-ADF8-4CCC-896F-BFA77BB7B834}"/>
              </a:ext>
            </a:extLst>
          </p:cNvPr>
          <p:cNvPicPr>
            <a:picLocks noChangeAspect="1"/>
          </p:cNvPicPr>
          <p:nvPr/>
        </p:nvPicPr>
        <p:blipFill>
          <a:blip r:embed="rId9"/>
          <a:stretch>
            <a:fillRect/>
          </a:stretch>
        </p:blipFill>
        <p:spPr>
          <a:xfrm>
            <a:off x="2617838" y="2126162"/>
            <a:ext cx="3645693" cy="3118104"/>
          </a:xfrm>
          <a:prstGeom prst="rect">
            <a:avLst/>
          </a:prstGeom>
        </p:spPr>
      </p:pic>
      <mc:AlternateContent xmlns:mc="http://schemas.openxmlformats.org/markup-compatibility/2006" xmlns:a14="http://schemas.microsoft.com/office/drawing/2010/main">
        <mc:Choice Requires="a14">
          <p:sp>
            <p:nvSpPr>
              <p:cNvPr id="171" name="TextBox 170">
                <a:extLst>
                  <a:ext uri="{FF2B5EF4-FFF2-40B4-BE49-F238E27FC236}">
                    <a16:creationId xmlns:a16="http://schemas.microsoft.com/office/drawing/2014/main" id="{5CCD630E-CAB8-4605-BA7A-ACE496C4A398}"/>
                  </a:ext>
                </a:extLst>
              </p:cNvPr>
              <p:cNvSpPr txBox="1"/>
              <p:nvPr/>
            </p:nvSpPr>
            <p:spPr>
              <a:xfrm>
                <a:off x="3115318" y="5274494"/>
                <a:ext cx="297805" cy="34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oMath>
                  </m:oMathPara>
                </a14:m>
                <a:endParaRPr lang="en-US" dirty="0"/>
              </a:p>
            </p:txBody>
          </p:sp>
        </mc:Choice>
        <mc:Fallback xmlns="">
          <p:sp>
            <p:nvSpPr>
              <p:cNvPr id="171" name="TextBox 170">
                <a:extLst>
                  <a:ext uri="{FF2B5EF4-FFF2-40B4-BE49-F238E27FC236}">
                    <a16:creationId xmlns:a16="http://schemas.microsoft.com/office/drawing/2014/main" id="{5CCD630E-CAB8-4605-BA7A-ACE496C4A398}"/>
                  </a:ext>
                </a:extLst>
              </p:cNvPr>
              <p:cNvSpPr txBox="1">
                <a:spLocks noRot="1" noChangeAspect="1" noMove="1" noResize="1" noEditPoints="1" noAdjustHandles="1" noChangeArrowheads="1" noChangeShapeType="1" noTextEdit="1"/>
              </p:cNvSpPr>
              <p:nvPr/>
            </p:nvSpPr>
            <p:spPr>
              <a:xfrm>
                <a:off x="3115318" y="5274494"/>
                <a:ext cx="297805" cy="348232"/>
              </a:xfrm>
              <a:prstGeom prst="rect">
                <a:avLst/>
              </a:prstGeom>
              <a:blipFill>
                <a:blip r:embed="rId10"/>
                <a:stretch>
                  <a:fillRect l="-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3" name="TextBox 172">
                <a:extLst>
                  <a:ext uri="{FF2B5EF4-FFF2-40B4-BE49-F238E27FC236}">
                    <a16:creationId xmlns:a16="http://schemas.microsoft.com/office/drawing/2014/main" id="{A8E2DFCD-A8DD-4047-8861-2FFEEDCD96D6}"/>
                  </a:ext>
                </a:extLst>
              </p:cNvPr>
              <p:cNvSpPr txBox="1"/>
              <p:nvPr/>
            </p:nvSpPr>
            <p:spPr>
              <a:xfrm>
                <a:off x="3880898" y="5274494"/>
                <a:ext cx="304387" cy="34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dirty="0"/>
              </a:p>
            </p:txBody>
          </p:sp>
        </mc:Choice>
        <mc:Fallback xmlns="">
          <p:sp>
            <p:nvSpPr>
              <p:cNvPr id="173" name="TextBox 172">
                <a:extLst>
                  <a:ext uri="{FF2B5EF4-FFF2-40B4-BE49-F238E27FC236}">
                    <a16:creationId xmlns:a16="http://schemas.microsoft.com/office/drawing/2014/main" id="{A8E2DFCD-A8DD-4047-8861-2FFEEDCD96D6}"/>
                  </a:ext>
                </a:extLst>
              </p:cNvPr>
              <p:cNvSpPr txBox="1">
                <a:spLocks noRot="1" noChangeAspect="1" noMove="1" noResize="1" noEditPoints="1" noAdjustHandles="1" noChangeArrowheads="1" noChangeShapeType="1" noTextEdit="1"/>
              </p:cNvSpPr>
              <p:nvPr/>
            </p:nvSpPr>
            <p:spPr>
              <a:xfrm>
                <a:off x="3880898" y="5274494"/>
                <a:ext cx="304387" cy="348232"/>
              </a:xfrm>
              <a:prstGeom prst="rect">
                <a:avLst/>
              </a:prstGeom>
              <a:blipFill>
                <a:blip r:embed="rId11"/>
                <a:stretch>
                  <a:fillRect l="-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4" name="TextBox 173">
                <a:extLst>
                  <a:ext uri="{FF2B5EF4-FFF2-40B4-BE49-F238E27FC236}">
                    <a16:creationId xmlns:a16="http://schemas.microsoft.com/office/drawing/2014/main" id="{D206FC8F-0FD3-44F9-BF7F-03DEC6725797}"/>
                  </a:ext>
                </a:extLst>
              </p:cNvPr>
              <p:cNvSpPr txBox="1"/>
              <p:nvPr/>
            </p:nvSpPr>
            <p:spPr>
              <a:xfrm>
                <a:off x="4708329" y="5274494"/>
                <a:ext cx="304387" cy="34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m:oMathPara>
                </a14:m>
                <a:endParaRPr lang="en-US" dirty="0"/>
              </a:p>
            </p:txBody>
          </p:sp>
        </mc:Choice>
        <mc:Fallback xmlns="">
          <p:sp>
            <p:nvSpPr>
              <p:cNvPr id="174" name="TextBox 173">
                <a:extLst>
                  <a:ext uri="{FF2B5EF4-FFF2-40B4-BE49-F238E27FC236}">
                    <a16:creationId xmlns:a16="http://schemas.microsoft.com/office/drawing/2014/main" id="{D206FC8F-0FD3-44F9-BF7F-03DEC6725797}"/>
                  </a:ext>
                </a:extLst>
              </p:cNvPr>
              <p:cNvSpPr txBox="1">
                <a:spLocks noRot="1" noChangeAspect="1" noMove="1" noResize="1" noEditPoints="1" noAdjustHandles="1" noChangeArrowheads="1" noChangeShapeType="1" noTextEdit="1"/>
              </p:cNvSpPr>
              <p:nvPr/>
            </p:nvSpPr>
            <p:spPr>
              <a:xfrm>
                <a:off x="4708329" y="5274494"/>
                <a:ext cx="304387" cy="348232"/>
              </a:xfrm>
              <a:prstGeom prst="rect">
                <a:avLst/>
              </a:prstGeom>
              <a:blipFill>
                <a:blip r:embed="rId12"/>
                <a:stretch>
                  <a:fillRect l="-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5" name="TextBox 174">
                <a:extLst>
                  <a:ext uri="{FF2B5EF4-FFF2-40B4-BE49-F238E27FC236}">
                    <a16:creationId xmlns:a16="http://schemas.microsoft.com/office/drawing/2014/main" id="{DC6E50E7-AFFD-4383-8FEF-DB89F798CE2F}"/>
                  </a:ext>
                </a:extLst>
              </p:cNvPr>
              <p:cNvSpPr txBox="1"/>
              <p:nvPr/>
            </p:nvSpPr>
            <p:spPr>
              <a:xfrm>
                <a:off x="5496913" y="5274494"/>
                <a:ext cx="2460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4</m:t>
                          </m:r>
                        </m:sub>
                      </m:sSub>
                    </m:oMath>
                  </m:oMathPara>
                </a14:m>
                <a:endParaRPr lang="en-US" dirty="0"/>
              </a:p>
            </p:txBody>
          </p:sp>
        </mc:Choice>
        <mc:Fallback xmlns="">
          <p:sp>
            <p:nvSpPr>
              <p:cNvPr id="175" name="TextBox 174">
                <a:extLst>
                  <a:ext uri="{FF2B5EF4-FFF2-40B4-BE49-F238E27FC236}">
                    <a16:creationId xmlns:a16="http://schemas.microsoft.com/office/drawing/2014/main" id="{DC6E50E7-AFFD-4383-8FEF-DB89F798CE2F}"/>
                  </a:ext>
                </a:extLst>
              </p:cNvPr>
              <p:cNvSpPr txBox="1">
                <a:spLocks noRot="1" noChangeAspect="1" noMove="1" noResize="1" noEditPoints="1" noAdjustHandles="1" noChangeArrowheads="1" noChangeShapeType="1" noTextEdit="1"/>
              </p:cNvSpPr>
              <p:nvPr/>
            </p:nvSpPr>
            <p:spPr>
              <a:xfrm>
                <a:off x="5496913" y="5274494"/>
                <a:ext cx="246093" cy="276999"/>
              </a:xfrm>
              <a:prstGeom prst="rect">
                <a:avLst/>
              </a:prstGeom>
              <a:blipFill>
                <a:blip r:embed="rId13"/>
                <a:stretch>
                  <a:fillRect l="-22500" r="-5000" b="-17391"/>
                </a:stretch>
              </a:blipFill>
            </p:spPr>
            <p:txBody>
              <a:bodyPr/>
              <a:lstStyle/>
              <a:p>
                <a:r>
                  <a:rPr lang="en-US">
                    <a:noFill/>
                  </a:rPr>
                  <a:t> </a:t>
                </a:r>
              </a:p>
            </p:txBody>
          </p:sp>
        </mc:Fallback>
      </mc:AlternateContent>
      <p:pic>
        <p:nvPicPr>
          <p:cNvPr id="176" name="Picture 175">
            <a:extLst>
              <a:ext uri="{FF2B5EF4-FFF2-40B4-BE49-F238E27FC236}">
                <a16:creationId xmlns:a16="http://schemas.microsoft.com/office/drawing/2014/main" id="{2DBDD05E-CCD9-433F-BB0E-184B57C3CE42}"/>
              </a:ext>
            </a:extLst>
          </p:cNvPr>
          <p:cNvPicPr>
            <a:picLocks noChangeAspect="1"/>
          </p:cNvPicPr>
          <p:nvPr/>
        </p:nvPicPr>
        <p:blipFill>
          <a:blip r:embed="rId14"/>
          <a:stretch>
            <a:fillRect/>
          </a:stretch>
        </p:blipFill>
        <p:spPr>
          <a:xfrm>
            <a:off x="846748" y="2677070"/>
            <a:ext cx="440325" cy="2427767"/>
          </a:xfrm>
          <a:prstGeom prst="rect">
            <a:avLst/>
          </a:prstGeom>
        </p:spPr>
      </p:pic>
      <p:sp>
        <p:nvSpPr>
          <p:cNvPr id="177" name="TextBox 176">
            <a:extLst>
              <a:ext uri="{FF2B5EF4-FFF2-40B4-BE49-F238E27FC236}">
                <a16:creationId xmlns:a16="http://schemas.microsoft.com/office/drawing/2014/main" id="{96EBDABB-FBE5-4133-A87C-67D9905886BD}"/>
              </a:ext>
            </a:extLst>
          </p:cNvPr>
          <p:cNvSpPr txBox="1"/>
          <p:nvPr/>
        </p:nvSpPr>
        <p:spPr>
          <a:xfrm>
            <a:off x="1214137" y="2692586"/>
            <a:ext cx="1476539" cy="338554"/>
          </a:xfrm>
          <a:prstGeom prst="rect">
            <a:avLst/>
          </a:prstGeom>
          <a:noFill/>
        </p:spPr>
        <p:txBody>
          <a:bodyPr wrap="square" rtlCol="0">
            <a:spAutoFit/>
          </a:bodyPr>
          <a:lstStyle/>
          <a:p>
            <a:r>
              <a:rPr lang="en-US" sz="1600" dirty="0"/>
              <a:t>Contact</a:t>
            </a:r>
          </a:p>
        </p:txBody>
      </p:sp>
      <p:sp>
        <p:nvSpPr>
          <p:cNvPr id="178" name="TextBox 177">
            <a:extLst>
              <a:ext uri="{FF2B5EF4-FFF2-40B4-BE49-F238E27FC236}">
                <a16:creationId xmlns:a16="http://schemas.microsoft.com/office/drawing/2014/main" id="{6CB1C293-88FE-424D-8A7E-AA2B4C830F78}"/>
              </a:ext>
            </a:extLst>
          </p:cNvPr>
          <p:cNvSpPr txBox="1"/>
          <p:nvPr/>
        </p:nvSpPr>
        <p:spPr>
          <a:xfrm>
            <a:off x="1231102" y="4687627"/>
            <a:ext cx="1306176" cy="338554"/>
          </a:xfrm>
          <a:prstGeom prst="rect">
            <a:avLst/>
          </a:prstGeom>
          <a:noFill/>
        </p:spPr>
        <p:txBody>
          <a:bodyPr wrap="square" rtlCol="0">
            <a:spAutoFit/>
          </a:bodyPr>
          <a:lstStyle/>
          <a:p>
            <a:r>
              <a:rPr lang="en-US" sz="1600" dirty="0"/>
              <a:t>Metal</a:t>
            </a:r>
          </a:p>
        </p:txBody>
      </p:sp>
      <p:sp>
        <p:nvSpPr>
          <p:cNvPr id="179" name="TextBox 178">
            <a:extLst>
              <a:ext uri="{FF2B5EF4-FFF2-40B4-BE49-F238E27FC236}">
                <a16:creationId xmlns:a16="http://schemas.microsoft.com/office/drawing/2014/main" id="{F8F9D283-9F1A-4DA5-A7F7-F982F9CAF99B}"/>
              </a:ext>
            </a:extLst>
          </p:cNvPr>
          <p:cNvSpPr txBox="1"/>
          <p:nvPr/>
        </p:nvSpPr>
        <p:spPr>
          <a:xfrm>
            <a:off x="1214137" y="3731527"/>
            <a:ext cx="1476539" cy="338554"/>
          </a:xfrm>
          <a:prstGeom prst="rect">
            <a:avLst/>
          </a:prstGeom>
          <a:noFill/>
        </p:spPr>
        <p:txBody>
          <a:bodyPr wrap="square" rtlCol="0">
            <a:spAutoFit/>
          </a:bodyPr>
          <a:lstStyle/>
          <a:p>
            <a:r>
              <a:rPr lang="en-US" sz="1600" dirty="0"/>
              <a:t>Gate terminal</a:t>
            </a:r>
          </a:p>
        </p:txBody>
      </p:sp>
      <p:sp>
        <p:nvSpPr>
          <p:cNvPr id="180" name="TextBox 179">
            <a:extLst>
              <a:ext uri="{FF2B5EF4-FFF2-40B4-BE49-F238E27FC236}">
                <a16:creationId xmlns:a16="http://schemas.microsoft.com/office/drawing/2014/main" id="{E54BFC5A-4DAD-43FB-86FB-B909C2F04BCF}"/>
              </a:ext>
            </a:extLst>
          </p:cNvPr>
          <p:cNvSpPr txBox="1"/>
          <p:nvPr/>
        </p:nvSpPr>
        <p:spPr>
          <a:xfrm>
            <a:off x="1214136" y="3074521"/>
            <a:ext cx="1308033" cy="584775"/>
          </a:xfrm>
          <a:prstGeom prst="rect">
            <a:avLst/>
          </a:prstGeom>
          <a:noFill/>
        </p:spPr>
        <p:txBody>
          <a:bodyPr wrap="square" rtlCol="0">
            <a:spAutoFit/>
          </a:bodyPr>
          <a:lstStyle/>
          <a:p>
            <a:r>
              <a:rPr lang="en-US" sz="1600" dirty="0"/>
              <a:t>Local interconnect</a:t>
            </a:r>
          </a:p>
        </p:txBody>
      </p:sp>
      <p:sp>
        <p:nvSpPr>
          <p:cNvPr id="181" name="TextBox 180">
            <a:extLst>
              <a:ext uri="{FF2B5EF4-FFF2-40B4-BE49-F238E27FC236}">
                <a16:creationId xmlns:a16="http://schemas.microsoft.com/office/drawing/2014/main" id="{9ABF5929-EFAD-4AAD-B88A-80A88A28340B}"/>
              </a:ext>
            </a:extLst>
          </p:cNvPr>
          <p:cNvSpPr txBox="1"/>
          <p:nvPr/>
        </p:nvSpPr>
        <p:spPr>
          <a:xfrm>
            <a:off x="1225941" y="4142312"/>
            <a:ext cx="1306176" cy="338554"/>
          </a:xfrm>
          <a:prstGeom prst="rect">
            <a:avLst/>
          </a:prstGeom>
          <a:noFill/>
        </p:spPr>
        <p:txBody>
          <a:bodyPr wrap="square" rtlCol="0">
            <a:spAutoFit/>
          </a:bodyPr>
          <a:lstStyle/>
          <a:p>
            <a:r>
              <a:rPr lang="en-US" sz="1600" dirty="0"/>
              <a:t>Fins</a:t>
            </a:r>
          </a:p>
        </p:txBody>
      </p:sp>
      <p:cxnSp>
        <p:nvCxnSpPr>
          <p:cNvPr id="182" name="Straight Arrow Connector 181">
            <a:extLst>
              <a:ext uri="{FF2B5EF4-FFF2-40B4-BE49-F238E27FC236}">
                <a16:creationId xmlns:a16="http://schemas.microsoft.com/office/drawing/2014/main" id="{CFA6421A-D925-41F7-AEB7-E103C6457AE4}"/>
              </a:ext>
            </a:extLst>
          </p:cNvPr>
          <p:cNvCxnSpPr/>
          <p:nvPr/>
        </p:nvCxnSpPr>
        <p:spPr bwMode="auto">
          <a:xfrm flipV="1">
            <a:off x="2901302" y="3039077"/>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3" name="Straight Arrow Connector 182">
            <a:extLst>
              <a:ext uri="{FF2B5EF4-FFF2-40B4-BE49-F238E27FC236}">
                <a16:creationId xmlns:a16="http://schemas.microsoft.com/office/drawing/2014/main" id="{4E727350-B1C0-4E87-8B85-D9B9900BA45E}"/>
              </a:ext>
            </a:extLst>
          </p:cNvPr>
          <p:cNvCxnSpPr/>
          <p:nvPr/>
        </p:nvCxnSpPr>
        <p:spPr bwMode="auto">
          <a:xfrm flipV="1">
            <a:off x="2901302" y="2677070"/>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4" name="Straight Arrow Connector 183">
            <a:extLst>
              <a:ext uri="{FF2B5EF4-FFF2-40B4-BE49-F238E27FC236}">
                <a16:creationId xmlns:a16="http://schemas.microsoft.com/office/drawing/2014/main" id="{272701C4-F51C-4DE6-BC74-F8B08D103E8E}"/>
              </a:ext>
            </a:extLst>
          </p:cNvPr>
          <p:cNvCxnSpPr/>
          <p:nvPr/>
        </p:nvCxnSpPr>
        <p:spPr bwMode="auto">
          <a:xfrm flipV="1">
            <a:off x="4440542" y="2677070"/>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5" name="Straight Arrow Connector 184">
            <a:extLst>
              <a:ext uri="{FF2B5EF4-FFF2-40B4-BE49-F238E27FC236}">
                <a16:creationId xmlns:a16="http://schemas.microsoft.com/office/drawing/2014/main" id="{780449BD-C191-4388-BF1D-3AC1110BAAC9}"/>
              </a:ext>
            </a:extLst>
          </p:cNvPr>
          <p:cNvCxnSpPr/>
          <p:nvPr/>
        </p:nvCxnSpPr>
        <p:spPr bwMode="auto">
          <a:xfrm flipV="1">
            <a:off x="4440542" y="2990328"/>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6" name="Straight Arrow Connector 185">
            <a:extLst>
              <a:ext uri="{FF2B5EF4-FFF2-40B4-BE49-F238E27FC236}">
                <a16:creationId xmlns:a16="http://schemas.microsoft.com/office/drawing/2014/main" id="{18B0525A-17E2-49CE-85D4-32C0039470D3}"/>
              </a:ext>
            </a:extLst>
          </p:cNvPr>
          <p:cNvCxnSpPr/>
          <p:nvPr/>
        </p:nvCxnSpPr>
        <p:spPr bwMode="auto">
          <a:xfrm flipV="1">
            <a:off x="4440542" y="3629438"/>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7" name="Straight Arrow Connector 186">
            <a:extLst>
              <a:ext uri="{FF2B5EF4-FFF2-40B4-BE49-F238E27FC236}">
                <a16:creationId xmlns:a16="http://schemas.microsoft.com/office/drawing/2014/main" id="{233DFCB8-84C3-4D55-8905-3A79C51CB5DD}"/>
              </a:ext>
            </a:extLst>
          </p:cNvPr>
          <p:cNvCxnSpPr/>
          <p:nvPr/>
        </p:nvCxnSpPr>
        <p:spPr bwMode="auto">
          <a:xfrm flipV="1">
            <a:off x="4440542" y="4222828"/>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8" name="Straight Arrow Connector 187">
            <a:extLst>
              <a:ext uri="{FF2B5EF4-FFF2-40B4-BE49-F238E27FC236}">
                <a16:creationId xmlns:a16="http://schemas.microsoft.com/office/drawing/2014/main" id="{CF191DDD-4098-4F63-9789-E7FB5D17CF59}"/>
              </a:ext>
            </a:extLst>
          </p:cNvPr>
          <p:cNvCxnSpPr/>
          <p:nvPr/>
        </p:nvCxnSpPr>
        <p:spPr bwMode="auto">
          <a:xfrm flipV="1">
            <a:off x="2901302" y="3659296"/>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9" name="Straight Arrow Connector 188">
            <a:extLst>
              <a:ext uri="{FF2B5EF4-FFF2-40B4-BE49-F238E27FC236}">
                <a16:creationId xmlns:a16="http://schemas.microsoft.com/office/drawing/2014/main" id="{E340B0FC-FB62-4042-BAB5-6E33795CE994}"/>
              </a:ext>
            </a:extLst>
          </p:cNvPr>
          <p:cNvCxnSpPr/>
          <p:nvPr/>
        </p:nvCxnSpPr>
        <p:spPr bwMode="auto">
          <a:xfrm flipV="1">
            <a:off x="2901302" y="4212600"/>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0" name="Straight Arrow Connector 189">
            <a:extLst>
              <a:ext uri="{FF2B5EF4-FFF2-40B4-BE49-F238E27FC236}">
                <a16:creationId xmlns:a16="http://schemas.microsoft.com/office/drawing/2014/main" id="{19D58907-C8CF-4FE0-ADA8-61A477E59BF5}"/>
              </a:ext>
            </a:extLst>
          </p:cNvPr>
          <p:cNvCxnSpPr/>
          <p:nvPr/>
        </p:nvCxnSpPr>
        <p:spPr bwMode="auto">
          <a:xfrm flipV="1">
            <a:off x="5956922" y="3023215"/>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1" name="Straight Arrow Connector 190">
            <a:extLst>
              <a:ext uri="{FF2B5EF4-FFF2-40B4-BE49-F238E27FC236}">
                <a16:creationId xmlns:a16="http://schemas.microsoft.com/office/drawing/2014/main" id="{27AFA1E4-045F-4A20-AB62-110CF097667F}"/>
              </a:ext>
            </a:extLst>
          </p:cNvPr>
          <p:cNvCxnSpPr/>
          <p:nvPr/>
        </p:nvCxnSpPr>
        <p:spPr bwMode="auto">
          <a:xfrm flipV="1">
            <a:off x="5956922" y="2661208"/>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2" name="Straight Arrow Connector 191">
            <a:extLst>
              <a:ext uri="{FF2B5EF4-FFF2-40B4-BE49-F238E27FC236}">
                <a16:creationId xmlns:a16="http://schemas.microsoft.com/office/drawing/2014/main" id="{035C1DAC-CCD6-4587-9710-06CC85375F5A}"/>
              </a:ext>
            </a:extLst>
          </p:cNvPr>
          <p:cNvCxnSpPr/>
          <p:nvPr/>
        </p:nvCxnSpPr>
        <p:spPr bwMode="auto">
          <a:xfrm flipV="1">
            <a:off x="6490322" y="4252686"/>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3" name="Straight Arrow Connector 192">
            <a:extLst>
              <a:ext uri="{FF2B5EF4-FFF2-40B4-BE49-F238E27FC236}">
                <a16:creationId xmlns:a16="http://schemas.microsoft.com/office/drawing/2014/main" id="{4DEE8BAA-2E20-49C4-8B7B-9FF5DEAE249B}"/>
              </a:ext>
            </a:extLst>
          </p:cNvPr>
          <p:cNvCxnSpPr/>
          <p:nvPr/>
        </p:nvCxnSpPr>
        <p:spPr bwMode="auto">
          <a:xfrm flipV="1">
            <a:off x="5956922" y="3643434"/>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4" name="Straight Arrow Connector 193">
            <a:extLst>
              <a:ext uri="{FF2B5EF4-FFF2-40B4-BE49-F238E27FC236}">
                <a16:creationId xmlns:a16="http://schemas.microsoft.com/office/drawing/2014/main" id="{62B0F3BE-2537-405D-BB6D-254FC0A3F63F}"/>
              </a:ext>
            </a:extLst>
          </p:cNvPr>
          <p:cNvCxnSpPr/>
          <p:nvPr/>
        </p:nvCxnSpPr>
        <p:spPr bwMode="auto">
          <a:xfrm flipV="1">
            <a:off x="5956922" y="4196738"/>
            <a:ext cx="0" cy="2041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5" name="Straight Arrow Connector 194">
            <a:extLst>
              <a:ext uri="{FF2B5EF4-FFF2-40B4-BE49-F238E27FC236}">
                <a16:creationId xmlns:a16="http://schemas.microsoft.com/office/drawing/2014/main" id="{DE89298D-0510-485A-B5AD-C5C756A8963D}"/>
              </a:ext>
            </a:extLst>
          </p:cNvPr>
          <p:cNvCxnSpPr/>
          <p:nvPr/>
        </p:nvCxnSpPr>
        <p:spPr bwMode="auto">
          <a:xfrm>
            <a:off x="3350898" y="3379779"/>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6" name="Straight Arrow Connector 195">
            <a:extLst>
              <a:ext uri="{FF2B5EF4-FFF2-40B4-BE49-F238E27FC236}">
                <a16:creationId xmlns:a16="http://schemas.microsoft.com/office/drawing/2014/main" id="{D2CAF89A-AAB9-448B-BFF9-BB351B4E9FBD}"/>
              </a:ext>
            </a:extLst>
          </p:cNvPr>
          <p:cNvCxnSpPr>
            <a:cxnSpLocks/>
          </p:cNvCxnSpPr>
          <p:nvPr/>
        </p:nvCxnSpPr>
        <p:spPr bwMode="auto">
          <a:xfrm rot="10800000">
            <a:off x="2951493" y="3379779"/>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7" name="Straight Arrow Connector 196">
            <a:extLst>
              <a:ext uri="{FF2B5EF4-FFF2-40B4-BE49-F238E27FC236}">
                <a16:creationId xmlns:a16="http://schemas.microsoft.com/office/drawing/2014/main" id="{7AF45611-CCDA-4C4A-9765-F85B7D308EE9}"/>
              </a:ext>
            </a:extLst>
          </p:cNvPr>
          <p:cNvCxnSpPr>
            <a:cxnSpLocks/>
          </p:cNvCxnSpPr>
          <p:nvPr/>
        </p:nvCxnSpPr>
        <p:spPr bwMode="auto">
          <a:xfrm rot="10800000">
            <a:off x="2938792" y="4021129"/>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8" name="Straight Arrow Connector 197">
            <a:extLst>
              <a:ext uri="{FF2B5EF4-FFF2-40B4-BE49-F238E27FC236}">
                <a16:creationId xmlns:a16="http://schemas.microsoft.com/office/drawing/2014/main" id="{78F326FB-C16C-4E7E-9153-F5C3C6FF0732}"/>
              </a:ext>
            </a:extLst>
          </p:cNvPr>
          <p:cNvCxnSpPr/>
          <p:nvPr/>
        </p:nvCxnSpPr>
        <p:spPr bwMode="auto">
          <a:xfrm>
            <a:off x="3350898" y="4025631"/>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9" name="Straight Arrow Connector 198">
            <a:extLst>
              <a:ext uri="{FF2B5EF4-FFF2-40B4-BE49-F238E27FC236}">
                <a16:creationId xmlns:a16="http://schemas.microsoft.com/office/drawing/2014/main" id="{EDC40332-380A-42C1-BBA2-264F188C5029}"/>
              </a:ext>
            </a:extLst>
          </p:cNvPr>
          <p:cNvCxnSpPr>
            <a:cxnSpLocks/>
          </p:cNvCxnSpPr>
          <p:nvPr/>
        </p:nvCxnSpPr>
        <p:spPr bwMode="auto">
          <a:xfrm rot="10800000">
            <a:off x="2951492" y="4671752"/>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0" name="Straight Arrow Connector 199">
            <a:extLst>
              <a:ext uri="{FF2B5EF4-FFF2-40B4-BE49-F238E27FC236}">
                <a16:creationId xmlns:a16="http://schemas.microsoft.com/office/drawing/2014/main" id="{990FD2EC-75CE-4421-8104-F354311EDFF4}"/>
              </a:ext>
            </a:extLst>
          </p:cNvPr>
          <p:cNvCxnSpPr/>
          <p:nvPr/>
        </p:nvCxnSpPr>
        <p:spPr bwMode="auto">
          <a:xfrm>
            <a:off x="3347723" y="4666981"/>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1" name="Straight Arrow Connector 200">
            <a:extLst>
              <a:ext uri="{FF2B5EF4-FFF2-40B4-BE49-F238E27FC236}">
                <a16:creationId xmlns:a16="http://schemas.microsoft.com/office/drawing/2014/main" id="{D2E9075B-9AA6-4858-A4D6-46B4D8068B2B}"/>
              </a:ext>
            </a:extLst>
          </p:cNvPr>
          <p:cNvCxnSpPr/>
          <p:nvPr/>
        </p:nvCxnSpPr>
        <p:spPr bwMode="auto">
          <a:xfrm>
            <a:off x="4145730" y="3376604"/>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2" name="Straight Arrow Connector 201">
            <a:extLst>
              <a:ext uri="{FF2B5EF4-FFF2-40B4-BE49-F238E27FC236}">
                <a16:creationId xmlns:a16="http://schemas.microsoft.com/office/drawing/2014/main" id="{2168509D-5C2F-4188-856D-36963A3828F1}"/>
              </a:ext>
            </a:extLst>
          </p:cNvPr>
          <p:cNvCxnSpPr>
            <a:cxnSpLocks/>
          </p:cNvCxnSpPr>
          <p:nvPr/>
        </p:nvCxnSpPr>
        <p:spPr bwMode="auto">
          <a:xfrm rot="10800000">
            <a:off x="3746325" y="3376604"/>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3" name="Straight Arrow Connector 202">
            <a:extLst>
              <a:ext uri="{FF2B5EF4-FFF2-40B4-BE49-F238E27FC236}">
                <a16:creationId xmlns:a16="http://schemas.microsoft.com/office/drawing/2014/main" id="{4D724F3E-284A-4135-88F3-271286CF1749}"/>
              </a:ext>
            </a:extLst>
          </p:cNvPr>
          <p:cNvCxnSpPr>
            <a:cxnSpLocks/>
          </p:cNvCxnSpPr>
          <p:nvPr/>
        </p:nvCxnSpPr>
        <p:spPr bwMode="auto">
          <a:xfrm rot="10800000">
            <a:off x="3733624" y="4017954"/>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4" name="Straight Arrow Connector 203">
            <a:extLst>
              <a:ext uri="{FF2B5EF4-FFF2-40B4-BE49-F238E27FC236}">
                <a16:creationId xmlns:a16="http://schemas.microsoft.com/office/drawing/2014/main" id="{FB6C581F-914F-44C0-8C66-00E11E369511}"/>
              </a:ext>
            </a:extLst>
          </p:cNvPr>
          <p:cNvCxnSpPr/>
          <p:nvPr/>
        </p:nvCxnSpPr>
        <p:spPr bwMode="auto">
          <a:xfrm>
            <a:off x="4145730" y="4022456"/>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5" name="Straight Arrow Connector 204">
            <a:extLst>
              <a:ext uri="{FF2B5EF4-FFF2-40B4-BE49-F238E27FC236}">
                <a16:creationId xmlns:a16="http://schemas.microsoft.com/office/drawing/2014/main" id="{56C12F14-C729-4E58-9998-8475FB025D22}"/>
              </a:ext>
            </a:extLst>
          </p:cNvPr>
          <p:cNvCxnSpPr>
            <a:cxnSpLocks/>
          </p:cNvCxnSpPr>
          <p:nvPr/>
        </p:nvCxnSpPr>
        <p:spPr bwMode="auto">
          <a:xfrm rot="10800000">
            <a:off x="3746324" y="4668577"/>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7" name="Straight Arrow Connector 216">
            <a:extLst>
              <a:ext uri="{FF2B5EF4-FFF2-40B4-BE49-F238E27FC236}">
                <a16:creationId xmlns:a16="http://schemas.microsoft.com/office/drawing/2014/main" id="{C2621F2D-8CB7-4233-B7A1-94E4E11A9928}"/>
              </a:ext>
            </a:extLst>
          </p:cNvPr>
          <p:cNvCxnSpPr/>
          <p:nvPr/>
        </p:nvCxnSpPr>
        <p:spPr bwMode="auto">
          <a:xfrm>
            <a:off x="4142555" y="4663806"/>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8" name="Straight Arrow Connector 217">
            <a:extLst>
              <a:ext uri="{FF2B5EF4-FFF2-40B4-BE49-F238E27FC236}">
                <a16:creationId xmlns:a16="http://schemas.microsoft.com/office/drawing/2014/main" id="{84E0EE77-C2C8-46A7-A6B2-AD29269222DE}"/>
              </a:ext>
            </a:extLst>
          </p:cNvPr>
          <p:cNvCxnSpPr/>
          <p:nvPr/>
        </p:nvCxnSpPr>
        <p:spPr bwMode="auto">
          <a:xfrm>
            <a:off x="4940562" y="3373429"/>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9" name="Straight Arrow Connector 218">
            <a:extLst>
              <a:ext uri="{FF2B5EF4-FFF2-40B4-BE49-F238E27FC236}">
                <a16:creationId xmlns:a16="http://schemas.microsoft.com/office/drawing/2014/main" id="{1E764710-E575-4DD4-BC00-604AC6297CE6}"/>
              </a:ext>
            </a:extLst>
          </p:cNvPr>
          <p:cNvCxnSpPr>
            <a:cxnSpLocks/>
          </p:cNvCxnSpPr>
          <p:nvPr/>
        </p:nvCxnSpPr>
        <p:spPr bwMode="auto">
          <a:xfrm rot="10800000">
            <a:off x="4541157" y="3373429"/>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0" name="Straight Arrow Connector 219">
            <a:extLst>
              <a:ext uri="{FF2B5EF4-FFF2-40B4-BE49-F238E27FC236}">
                <a16:creationId xmlns:a16="http://schemas.microsoft.com/office/drawing/2014/main" id="{94458693-2CCF-4EBD-9535-8230F7E8A50D}"/>
              </a:ext>
            </a:extLst>
          </p:cNvPr>
          <p:cNvCxnSpPr>
            <a:cxnSpLocks/>
          </p:cNvCxnSpPr>
          <p:nvPr/>
        </p:nvCxnSpPr>
        <p:spPr bwMode="auto">
          <a:xfrm rot="10800000">
            <a:off x="4528456" y="4014779"/>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1" name="Straight Arrow Connector 220">
            <a:extLst>
              <a:ext uri="{FF2B5EF4-FFF2-40B4-BE49-F238E27FC236}">
                <a16:creationId xmlns:a16="http://schemas.microsoft.com/office/drawing/2014/main" id="{3DE5A6F4-30CF-422F-A028-F2AA2ADB71E6}"/>
              </a:ext>
            </a:extLst>
          </p:cNvPr>
          <p:cNvCxnSpPr/>
          <p:nvPr/>
        </p:nvCxnSpPr>
        <p:spPr bwMode="auto">
          <a:xfrm>
            <a:off x="4940562" y="4019281"/>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2" name="Straight Arrow Connector 221">
            <a:extLst>
              <a:ext uri="{FF2B5EF4-FFF2-40B4-BE49-F238E27FC236}">
                <a16:creationId xmlns:a16="http://schemas.microsoft.com/office/drawing/2014/main" id="{566DCB04-5031-43A1-BC98-50FB3BEDF44E}"/>
              </a:ext>
            </a:extLst>
          </p:cNvPr>
          <p:cNvCxnSpPr>
            <a:cxnSpLocks/>
          </p:cNvCxnSpPr>
          <p:nvPr/>
        </p:nvCxnSpPr>
        <p:spPr bwMode="auto">
          <a:xfrm rot="10800000">
            <a:off x="4541156" y="4665402"/>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3" name="Straight Arrow Connector 222">
            <a:extLst>
              <a:ext uri="{FF2B5EF4-FFF2-40B4-BE49-F238E27FC236}">
                <a16:creationId xmlns:a16="http://schemas.microsoft.com/office/drawing/2014/main" id="{677E270D-E6CD-4A98-B26E-B3DF239FB594}"/>
              </a:ext>
            </a:extLst>
          </p:cNvPr>
          <p:cNvCxnSpPr/>
          <p:nvPr/>
        </p:nvCxnSpPr>
        <p:spPr bwMode="auto">
          <a:xfrm>
            <a:off x="4937387" y="4660631"/>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4" name="Straight Arrow Connector 223">
            <a:extLst>
              <a:ext uri="{FF2B5EF4-FFF2-40B4-BE49-F238E27FC236}">
                <a16:creationId xmlns:a16="http://schemas.microsoft.com/office/drawing/2014/main" id="{7AC89AFC-EC26-481A-BB0E-39E1AF03CB10}"/>
              </a:ext>
            </a:extLst>
          </p:cNvPr>
          <p:cNvCxnSpPr/>
          <p:nvPr/>
        </p:nvCxnSpPr>
        <p:spPr bwMode="auto">
          <a:xfrm>
            <a:off x="5735394" y="3370254"/>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5" name="Straight Arrow Connector 224">
            <a:extLst>
              <a:ext uri="{FF2B5EF4-FFF2-40B4-BE49-F238E27FC236}">
                <a16:creationId xmlns:a16="http://schemas.microsoft.com/office/drawing/2014/main" id="{8E82A838-9C1D-45DC-9F12-5E05BF4B67F4}"/>
              </a:ext>
            </a:extLst>
          </p:cNvPr>
          <p:cNvCxnSpPr>
            <a:cxnSpLocks/>
          </p:cNvCxnSpPr>
          <p:nvPr/>
        </p:nvCxnSpPr>
        <p:spPr bwMode="auto">
          <a:xfrm rot="10800000">
            <a:off x="5335989" y="3370254"/>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6" name="Straight Arrow Connector 225">
            <a:extLst>
              <a:ext uri="{FF2B5EF4-FFF2-40B4-BE49-F238E27FC236}">
                <a16:creationId xmlns:a16="http://schemas.microsoft.com/office/drawing/2014/main" id="{D089694E-106A-4E3B-BEAC-E6B086A8A50D}"/>
              </a:ext>
            </a:extLst>
          </p:cNvPr>
          <p:cNvCxnSpPr>
            <a:cxnSpLocks/>
          </p:cNvCxnSpPr>
          <p:nvPr/>
        </p:nvCxnSpPr>
        <p:spPr bwMode="auto">
          <a:xfrm rot="10800000">
            <a:off x="5323288" y="4011604"/>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7" name="Straight Arrow Connector 226">
            <a:extLst>
              <a:ext uri="{FF2B5EF4-FFF2-40B4-BE49-F238E27FC236}">
                <a16:creationId xmlns:a16="http://schemas.microsoft.com/office/drawing/2014/main" id="{73B0FFBF-F5FB-4E69-BB6D-961A9D85245C}"/>
              </a:ext>
            </a:extLst>
          </p:cNvPr>
          <p:cNvCxnSpPr/>
          <p:nvPr/>
        </p:nvCxnSpPr>
        <p:spPr bwMode="auto">
          <a:xfrm>
            <a:off x="5735394" y="4016106"/>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8" name="Straight Arrow Connector 227">
            <a:extLst>
              <a:ext uri="{FF2B5EF4-FFF2-40B4-BE49-F238E27FC236}">
                <a16:creationId xmlns:a16="http://schemas.microsoft.com/office/drawing/2014/main" id="{F191C1AF-9DA7-4027-8DAF-F49E597C8284}"/>
              </a:ext>
            </a:extLst>
          </p:cNvPr>
          <p:cNvCxnSpPr>
            <a:cxnSpLocks/>
          </p:cNvCxnSpPr>
          <p:nvPr/>
        </p:nvCxnSpPr>
        <p:spPr bwMode="auto">
          <a:xfrm rot="10800000">
            <a:off x="5335988" y="4662227"/>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9" name="Straight Arrow Connector 228">
            <a:extLst>
              <a:ext uri="{FF2B5EF4-FFF2-40B4-BE49-F238E27FC236}">
                <a16:creationId xmlns:a16="http://schemas.microsoft.com/office/drawing/2014/main" id="{BC04D07C-5B77-4AE0-8248-8F423556B444}"/>
              </a:ext>
            </a:extLst>
          </p:cNvPr>
          <p:cNvCxnSpPr/>
          <p:nvPr/>
        </p:nvCxnSpPr>
        <p:spPr bwMode="auto">
          <a:xfrm>
            <a:off x="5732219" y="4657456"/>
            <a:ext cx="20064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6" name="Title 16">
            <a:extLst>
              <a:ext uri="{FF2B5EF4-FFF2-40B4-BE49-F238E27FC236}">
                <a16:creationId xmlns:a16="http://schemas.microsoft.com/office/drawing/2014/main" id="{9BBED8CD-B24C-48BB-90B0-5B6574917AD1}"/>
              </a:ext>
            </a:extLst>
          </p:cNvPr>
          <p:cNvSpPr>
            <a:spLocks noGrp="1"/>
          </p:cNvSpPr>
          <p:nvPr>
            <p:ph type="title"/>
          </p:nvPr>
        </p:nvSpPr>
        <p:spPr>
          <a:xfrm>
            <a:off x="914400" y="304800"/>
            <a:ext cx="10363200" cy="1143000"/>
          </a:xfrm>
        </p:spPr>
        <p:txBody>
          <a:bodyPr/>
          <a:lstStyle/>
          <a:p>
            <a:r>
              <a:rPr lang="en-US" dirty="0" err="1"/>
              <a:t>TherMOS</a:t>
            </a:r>
            <a:r>
              <a:rPr lang="en-US" dirty="0"/>
              <a:t> Use Case: At a Circuit-level</a:t>
            </a:r>
          </a:p>
        </p:txBody>
      </p:sp>
      <p:sp>
        <p:nvSpPr>
          <p:cNvPr id="118" name="Content Placeholder 2">
            <a:extLst>
              <a:ext uri="{FF2B5EF4-FFF2-40B4-BE49-F238E27FC236}">
                <a16:creationId xmlns:a16="http://schemas.microsoft.com/office/drawing/2014/main" id="{9D3FBD4E-C464-4408-A9DA-CC571C0DE721}"/>
              </a:ext>
            </a:extLst>
          </p:cNvPr>
          <p:cNvSpPr txBox="1">
            <a:spLocks/>
          </p:cNvSpPr>
          <p:nvPr/>
        </p:nvSpPr>
        <p:spPr bwMode="auto">
          <a:xfrm>
            <a:off x="248515" y="6095827"/>
            <a:ext cx="367664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V. A. Chhabria, et al., ISQED 2019</a:t>
            </a:r>
            <a:endParaRPr lang="en-IN" sz="1600" kern="0" dirty="0">
              <a:solidFill>
                <a:schemeClr val="tx1">
                  <a:lumMod val="65000"/>
                  <a:lumOff val="35000"/>
                </a:schemeClr>
              </a:solidFill>
            </a:endParaRPr>
          </a:p>
        </p:txBody>
      </p:sp>
      <p:sp>
        <p:nvSpPr>
          <p:cNvPr id="119" name="TextBox 118">
            <a:extLst>
              <a:ext uri="{FF2B5EF4-FFF2-40B4-BE49-F238E27FC236}">
                <a16:creationId xmlns:a16="http://schemas.microsoft.com/office/drawing/2014/main" id="{6B58809B-3429-4C89-B2D8-7604AFC98723}"/>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14</a:t>
            </a:r>
          </a:p>
        </p:txBody>
      </p:sp>
    </p:spTree>
    <p:extLst>
      <p:ext uri="{BB962C8B-B14F-4D97-AF65-F5344CB8AC3E}">
        <p14:creationId xmlns:p14="http://schemas.microsoft.com/office/powerpoint/2010/main" val="2286531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D7387600-21B2-4AD2-AA0F-8BBFDECFCF9D}"/>
              </a:ext>
            </a:extLst>
          </p:cNvPr>
          <p:cNvGraphicFramePr>
            <a:graphicFrameLocks/>
          </p:cNvGraphicFramePr>
          <p:nvPr>
            <p:extLst>
              <p:ext uri="{D42A27DB-BD31-4B8C-83A1-F6EECF244321}">
                <p14:modId xmlns:p14="http://schemas.microsoft.com/office/powerpoint/2010/main" val="3164059410"/>
              </p:ext>
            </p:extLst>
          </p:nvPr>
        </p:nvGraphicFramePr>
        <p:xfrm>
          <a:off x="317934" y="3491483"/>
          <a:ext cx="11061692" cy="234467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soi_finfet.pdf - Adobe Acrobat Reader DC">
            <a:extLst>
              <a:ext uri="{FF2B5EF4-FFF2-40B4-BE49-F238E27FC236}">
                <a16:creationId xmlns:a16="http://schemas.microsoft.com/office/drawing/2014/main" id="{C579C028-CA10-4027-8D25-843CD1E11358}"/>
              </a:ext>
            </a:extLst>
          </p:cNvPr>
          <p:cNvPicPr>
            <a:picLocks noChangeAspect="1"/>
          </p:cNvPicPr>
          <p:nvPr/>
        </p:nvPicPr>
        <p:blipFill rotWithShape="1">
          <a:blip r:embed="rId4">
            <a:extLst>
              <a:ext uri="{28A0092B-C50C-407E-A947-70E740481C1C}">
                <a14:useLocalDpi xmlns:a14="http://schemas.microsoft.com/office/drawing/2010/main" val="0"/>
              </a:ext>
            </a:extLst>
          </a:blip>
          <a:srcRect l="23467" t="19815" r="38155" b="2401"/>
          <a:stretch/>
        </p:blipFill>
        <p:spPr>
          <a:xfrm>
            <a:off x="4736564" y="1503182"/>
            <a:ext cx="1758585" cy="1918806"/>
          </a:xfrm>
          <a:prstGeom prst="rect">
            <a:avLst/>
          </a:prstGeom>
        </p:spPr>
      </p:pic>
      <p:pic>
        <p:nvPicPr>
          <p:cNvPr id="9" name="Content Placeholder 4" descr="bulk_finfet.pdf - Adobe Acrobat Reader DC">
            <a:extLst>
              <a:ext uri="{FF2B5EF4-FFF2-40B4-BE49-F238E27FC236}">
                <a16:creationId xmlns:a16="http://schemas.microsoft.com/office/drawing/2014/main" id="{A3BBAD58-C2C6-446D-8562-06F1BF3B02B0}"/>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24764" t="20813" r="38372" b="4279"/>
          <a:stretch/>
        </p:blipFill>
        <p:spPr>
          <a:xfrm>
            <a:off x="1712699" y="1447800"/>
            <a:ext cx="1758584" cy="2029571"/>
          </a:xfrm>
        </p:spPr>
      </p:pic>
      <p:pic>
        <p:nvPicPr>
          <p:cNvPr id="10" name="Picture 9" descr="gaafet.pdf - Adobe Acrobat Reader DC">
            <a:extLst>
              <a:ext uri="{FF2B5EF4-FFF2-40B4-BE49-F238E27FC236}">
                <a16:creationId xmlns:a16="http://schemas.microsoft.com/office/drawing/2014/main" id="{4603402A-DE47-4FF5-8F0F-98C49675DBD5}"/>
              </a:ext>
            </a:extLst>
          </p:cNvPr>
          <p:cNvPicPr>
            <a:picLocks noChangeAspect="1"/>
          </p:cNvPicPr>
          <p:nvPr/>
        </p:nvPicPr>
        <p:blipFill rotWithShape="1">
          <a:blip r:embed="rId6">
            <a:extLst>
              <a:ext uri="{28A0092B-C50C-407E-A947-70E740481C1C}">
                <a14:useLocalDpi xmlns:a14="http://schemas.microsoft.com/office/drawing/2010/main" val="0"/>
              </a:ext>
            </a:extLst>
          </a:blip>
          <a:srcRect l="25283" t="21487" r="38427" b="4965"/>
          <a:stretch/>
        </p:blipFill>
        <p:spPr>
          <a:xfrm>
            <a:off x="7841426" y="1447800"/>
            <a:ext cx="1758585" cy="1918718"/>
          </a:xfrm>
          <a:prstGeom prst="rect">
            <a:avLst/>
          </a:prstGeom>
        </p:spPr>
      </p:pic>
      <p:sp>
        <p:nvSpPr>
          <p:cNvPr id="11" name="Content Placeholder 2">
            <a:extLst>
              <a:ext uri="{FF2B5EF4-FFF2-40B4-BE49-F238E27FC236}">
                <a16:creationId xmlns:a16="http://schemas.microsoft.com/office/drawing/2014/main" id="{81F6B0C6-D66C-4483-9A1C-E7BF3E8227D8}"/>
              </a:ext>
            </a:extLst>
          </p:cNvPr>
          <p:cNvSpPr txBox="1">
            <a:spLocks/>
          </p:cNvSpPr>
          <p:nvPr/>
        </p:nvSpPr>
        <p:spPr bwMode="auto">
          <a:xfrm>
            <a:off x="3247912" y="1304404"/>
            <a:ext cx="1628325"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800" kern="0" dirty="0"/>
              <a:t>Bulk </a:t>
            </a:r>
            <a:r>
              <a:rPr lang="en-US" sz="1800" kern="0" dirty="0" err="1"/>
              <a:t>FinFET</a:t>
            </a:r>
            <a:endParaRPr lang="en-US" sz="1800" kern="0" dirty="0"/>
          </a:p>
          <a:p>
            <a:endParaRPr lang="en-US" sz="1800" kern="0" dirty="0"/>
          </a:p>
        </p:txBody>
      </p:sp>
      <p:sp>
        <p:nvSpPr>
          <p:cNvPr id="13" name="Content Placeholder 2">
            <a:extLst>
              <a:ext uri="{FF2B5EF4-FFF2-40B4-BE49-F238E27FC236}">
                <a16:creationId xmlns:a16="http://schemas.microsoft.com/office/drawing/2014/main" id="{19570EE5-9D7C-4A46-980C-23818DB91FA4}"/>
              </a:ext>
            </a:extLst>
          </p:cNvPr>
          <p:cNvSpPr txBox="1">
            <a:spLocks/>
          </p:cNvSpPr>
          <p:nvPr/>
        </p:nvSpPr>
        <p:spPr bwMode="auto">
          <a:xfrm>
            <a:off x="6112603" y="1308447"/>
            <a:ext cx="2179746"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800" kern="0" dirty="0"/>
              <a:t>SOI </a:t>
            </a:r>
            <a:r>
              <a:rPr lang="en-US" sz="1800" kern="0" dirty="0" err="1"/>
              <a:t>FinFET</a:t>
            </a:r>
            <a:endParaRPr lang="en-US" sz="1800" kern="0" dirty="0"/>
          </a:p>
          <a:p>
            <a:endParaRPr lang="en-US" sz="1800" kern="0" dirty="0"/>
          </a:p>
        </p:txBody>
      </p:sp>
      <p:sp>
        <p:nvSpPr>
          <p:cNvPr id="14" name="Content Placeholder 2">
            <a:extLst>
              <a:ext uri="{FF2B5EF4-FFF2-40B4-BE49-F238E27FC236}">
                <a16:creationId xmlns:a16="http://schemas.microsoft.com/office/drawing/2014/main" id="{FD736DF3-EB34-415B-BC77-218809FAE0DF}"/>
              </a:ext>
            </a:extLst>
          </p:cNvPr>
          <p:cNvSpPr txBox="1">
            <a:spLocks/>
          </p:cNvSpPr>
          <p:nvPr/>
        </p:nvSpPr>
        <p:spPr bwMode="auto">
          <a:xfrm>
            <a:off x="9088352" y="1316182"/>
            <a:ext cx="2179746"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800" kern="0" dirty="0"/>
              <a:t>GAAFET</a:t>
            </a:r>
          </a:p>
          <a:p>
            <a:pPr marL="0" indent="0">
              <a:buNone/>
            </a:pPr>
            <a:endParaRPr lang="en-US" sz="1800" kern="0" dirty="0"/>
          </a:p>
        </p:txBody>
      </p:sp>
      <p:sp>
        <p:nvSpPr>
          <p:cNvPr id="17" name="Title 16">
            <a:extLst>
              <a:ext uri="{FF2B5EF4-FFF2-40B4-BE49-F238E27FC236}">
                <a16:creationId xmlns:a16="http://schemas.microsoft.com/office/drawing/2014/main" id="{13E44A82-59DA-4DDF-8609-37FF1A15DF99}"/>
              </a:ext>
            </a:extLst>
          </p:cNvPr>
          <p:cNvSpPr>
            <a:spLocks noGrp="1"/>
          </p:cNvSpPr>
          <p:nvPr>
            <p:ph type="title"/>
          </p:nvPr>
        </p:nvSpPr>
        <p:spPr/>
        <p:txBody>
          <a:bodyPr/>
          <a:lstStyle/>
          <a:p>
            <a:r>
              <a:rPr lang="en-US" dirty="0" err="1"/>
              <a:t>TherMOS</a:t>
            </a:r>
            <a:r>
              <a:rPr lang="en-US" dirty="0"/>
              <a:t> Use Case: At a Circuit-level</a:t>
            </a:r>
          </a:p>
        </p:txBody>
      </p:sp>
      <p:sp>
        <p:nvSpPr>
          <p:cNvPr id="19" name="Content Placeholder 2">
            <a:extLst>
              <a:ext uri="{FF2B5EF4-FFF2-40B4-BE49-F238E27FC236}">
                <a16:creationId xmlns:a16="http://schemas.microsoft.com/office/drawing/2014/main" id="{77C1953F-EC26-4127-8066-6C986125F3E4}"/>
              </a:ext>
            </a:extLst>
          </p:cNvPr>
          <p:cNvSpPr txBox="1">
            <a:spLocks/>
          </p:cNvSpPr>
          <p:nvPr/>
        </p:nvSpPr>
        <p:spPr bwMode="auto">
          <a:xfrm>
            <a:off x="248515" y="6095827"/>
            <a:ext cx="367664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V. A. Chhabria, et al., ISQED 2019</a:t>
            </a:r>
            <a:endParaRPr lang="en-IN" sz="1600" kern="0" dirty="0">
              <a:solidFill>
                <a:schemeClr val="tx1">
                  <a:lumMod val="65000"/>
                  <a:lumOff val="35000"/>
                </a:schemeClr>
              </a:solidFill>
            </a:endParaRPr>
          </a:p>
        </p:txBody>
      </p:sp>
      <p:sp>
        <p:nvSpPr>
          <p:cNvPr id="20" name="TextBox 19">
            <a:extLst>
              <a:ext uri="{FF2B5EF4-FFF2-40B4-BE49-F238E27FC236}">
                <a16:creationId xmlns:a16="http://schemas.microsoft.com/office/drawing/2014/main" id="{F229050B-F668-4A49-B237-A1CA3180E835}"/>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15</a:t>
            </a:r>
          </a:p>
        </p:txBody>
      </p:sp>
    </p:spTree>
    <p:extLst>
      <p:ext uri="{BB962C8B-B14F-4D97-AF65-F5344CB8AC3E}">
        <p14:creationId xmlns:p14="http://schemas.microsoft.com/office/powerpoint/2010/main" val="387601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80452E3-C821-41E1-B308-968EDEEA0C72}"/>
              </a:ext>
            </a:extLst>
          </p:cNvPr>
          <p:cNvSpPr txBox="1">
            <a:spLocks/>
          </p:cNvSpPr>
          <p:nvPr/>
        </p:nvSpPr>
        <p:spPr bwMode="auto">
          <a:xfrm>
            <a:off x="710946" y="1331676"/>
            <a:ext cx="10677240" cy="8919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sz="2800" kern="0" dirty="0"/>
              <a:t>BTI and HCI have exponential dependence on temperature</a:t>
            </a:r>
          </a:p>
        </p:txBody>
      </p:sp>
      <p:graphicFrame>
        <p:nvGraphicFramePr>
          <p:cNvPr id="11" name="Chart 10">
            <a:extLst>
              <a:ext uri="{FF2B5EF4-FFF2-40B4-BE49-F238E27FC236}">
                <a16:creationId xmlns:a16="http://schemas.microsoft.com/office/drawing/2014/main" id="{FEBED4DC-C44B-4839-BF5C-D9A1F15BA1D6}"/>
              </a:ext>
            </a:extLst>
          </p:cNvPr>
          <p:cNvGraphicFramePr>
            <a:graphicFrameLocks/>
          </p:cNvGraphicFramePr>
          <p:nvPr>
            <p:extLst>
              <p:ext uri="{D42A27DB-BD31-4B8C-83A1-F6EECF244321}">
                <p14:modId xmlns:p14="http://schemas.microsoft.com/office/powerpoint/2010/main" val="227418516"/>
              </p:ext>
            </p:extLst>
          </p:nvPr>
        </p:nvGraphicFramePr>
        <p:xfrm>
          <a:off x="565150" y="3690257"/>
          <a:ext cx="11061700" cy="24455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descr="temp_dist_gaafet.pdf - Adobe Acrobat Reader DC">
            <a:extLst>
              <a:ext uri="{FF2B5EF4-FFF2-40B4-BE49-F238E27FC236}">
                <a16:creationId xmlns:a16="http://schemas.microsoft.com/office/drawing/2014/main" id="{A988E506-A776-4FC8-A60C-F59AF0BEAD21}"/>
              </a:ext>
            </a:extLst>
          </p:cNvPr>
          <p:cNvPicPr>
            <a:picLocks noChangeAspect="1"/>
          </p:cNvPicPr>
          <p:nvPr/>
        </p:nvPicPr>
        <p:blipFill rotWithShape="1">
          <a:blip r:embed="rId4">
            <a:extLst>
              <a:ext uri="{28A0092B-C50C-407E-A947-70E740481C1C}">
                <a14:useLocalDpi xmlns:a14="http://schemas.microsoft.com/office/drawing/2010/main" val="0"/>
              </a:ext>
            </a:extLst>
          </a:blip>
          <a:srcRect l="15000" t="21169" r="32917" b="4335"/>
          <a:stretch/>
        </p:blipFill>
        <p:spPr>
          <a:xfrm>
            <a:off x="7656533" y="2105399"/>
            <a:ext cx="2385260" cy="1836649"/>
          </a:xfrm>
          <a:prstGeom prst="rect">
            <a:avLst/>
          </a:prstGeom>
        </p:spPr>
      </p:pic>
      <p:pic>
        <p:nvPicPr>
          <p:cNvPr id="13" name="Picture 12" descr="temp_dis_soi.pdf - Adobe Acrobat Reader DC">
            <a:extLst>
              <a:ext uri="{FF2B5EF4-FFF2-40B4-BE49-F238E27FC236}">
                <a16:creationId xmlns:a16="http://schemas.microsoft.com/office/drawing/2014/main" id="{04A11DCE-7F30-4168-8E86-C902B2D10F8C}"/>
              </a:ext>
            </a:extLst>
          </p:cNvPr>
          <p:cNvPicPr>
            <a:picLocks noChangeAspect="1"/>
          </p:cNvPicPr>
          <p:nvPr/>
        </p:nvPicPr>
        <p:blipFill rotWithShape="1">
          <a:blip r:embed="rId5">
            <a:extLst>
              <a:ext uri="{28A0092B-C50C-407E-A947-70E740481C1C}">
                <a14:useLocalDpi xmlns:a14="http://schemas.microsoft.com/office/drawing/2010/main" val="0"/>
              </a:ext>
            </a:extLst>
          </a:blip>
          <a:srcRect l="13694" t="18267" r="31735" b="2401"/>
          <a:stretch/>
        </p:blipFill>
        <p:spPr>
          <a:xfrm>
            <a:off x="4879934" y="2153849"/>
            <a:ext cx="2262218" cy="1770455"/>
          </a:xfrm>
          <a:prstGeom prst="rect">
            <a:avLst/>
          </a:prstGeom>
        </p:spPr>
      </p:pic>
      <p:pic>
        <p:nvPicPr>
          <p:cNvPr id="14" name="Picture 13" descr="temp_dist_bulk.pdf - Adobe Acrobat Reader DC">
            <a:extLst>
              <a:ext uri="{FF2B5EF4-FFF2-40B4-BE49-F238E27FC236}">
                <a16:creationId xmlns:a16="http://schemas.microsoft.com/office/drawing/2014/main" id="{27EE465A-DEDF-4F5C-BD61-05FD6F8250CF}"/>
              </a:ext>
            </a:extLst>
          </p:cNvPr>
          <p:cNvPicPr>
            <a:picLocks noChangeAspect="1"/>
          </p:cNvPicPr>
          <p:nvPr/>
        </p:nvPicPr>
        <p:blipFill rotWithShape="1">
          <a:blip r:embed="rId6">
            <a:extLst>
              <a:ext uri="{28A0092B-C50C-407E-A947-70E740481C1C}">
                <a14:useLocalDpi xmlns:a14="http://schemas.microsoft.com/office/drawing/2010/main" val="0"/>
              </a:ext>
            </a:extLst>
          </a:blip>
          <a:srcRect l="14997" t="18799" r="33065" b="1266"/>
          <a:stretch/>
        </p:blipFill>
        <p:spPr>
          <a:xfrm>
            <a:off x="2039702" y="2110423"/>
            <a:ext cx="2179746" cy="1806022"/>
          </a:xfrm>
          <a:prstGeom prst="rect">
            <a:avLst/>
          </a:prstGeom>
        </p:spPr>
      </p:pic>
      <p:sp>
        <p:nvSpPr>
          <p:cNvPr id="10" name="Content Placeholder 2">
            <a:extLst>
              <a:ext uri="{FF2B5EF4-FFF2-40B4-BE49-F238E27FC236}">
                <a16:creationId xmlns:a16="http://schemas.microsoft.com/office/drawing/2014/main" id="{5094A274-72F9-42DC-8EE4-B51D958905A2}"/>
              </a:ext>
            </a:extLst>
          </p:cNvPr>
          <p:cNvSpPr txBox="1">
            <a:spLocks/>
          </p:cNvSpPr>
          <p:nvPr/>
        </p:nvSpPr>
        <p:spPr bwMode="auto">
          <a:xfrm>
            <a:off x="2356648" y="1759716"/>
            <a:ext cx="1628325"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800" kern="0" dirty="0"/>
              <a:t>Bulk </a:t>
            </a:r>
            <a:r>
              <a:rPr lang="en-US" sz="1800" kern="0" dirty="0" err="1"/>
              <a:t>FinFET</a:t>
            </a:r>
            <a:endParaRPr lang="en-US" sz="1800" kern="0" dirty="0"/>
          </a:p>
          <a:p>
            <a:endParaRPr lang="en-US" sz="1800" kern="0" dirty="0"/>
          </a:p>
        </p:txBody>
      </p:sp>
      <p:sp>
        <p:nvSpPr>
          <p:cNvPr id="15" name="Content Placeholder 2">
            <a:extLst>
              <a:ext uri="{FF2B5EF4-FFF2-40B4-BE49-F238E27FC236}">
                <a16:creationId xmlns:a16="http://schemas.microsoft.com/office/drawing/2014/main" id="{EB44B233-9940-483F-A13A-F85E039539DF}"/>
              </a:ext>
            </a:extLst>
          </p:cNvPr>
          <p:cNvSpPr txBox="1">
            <a:spLocks/>
          </p:cNvSpPr>
          <p:nvPr/>
        </p:nvSpPr>
        <p:spPr bwMode="auto">
          <a:xfrm>
            <a:off x="5240938" y="1760132"/>
            <a:ext cx="2179746"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800" kern="0" dirty="0"/>
              <a:t>SOI </a:t>
            </a:r>
            <a:r>
              <a:rPr lang="en-US" sz="1800" kern="0" dirty="0" err="1"/>
              <a:t>FinFET</a:t>
            </a:r>
            <a:endParaRPr lang="en-US" sz="1800" kern="0" dirty="0"/>
          </a:p>
          <a:p>
            <a:endParaRPr lang="en-US" sz="1800" kern="0" dirty="0"/>
          </a:p>
        </p:txBody>
      </p:sp>
      <p:sp>
        <p:nvSpPr>
          <p:cNvPr id="16" name="Content Placeholder 2">
            <a:extLst>
              <a:ext uri="{FF2B5EF4-FFF2-40B4-BE49-F238E27FC236}">
                <a16:creationId xmlns:a16="http://schemas.microsoft.com/office/drawing/2014/main" id="{BBEDCF5C-3585-455F-A979-BC463F3713C8}"/>
              </a:ext>
            </a:extLst>
          </p:cNvPr>
          <p:cNvSpPr txBox="1">
            <a:spLocks/>
          </p:cNvSpPr>
          <p:nvPr/>
        </p:nvSpPr>
        <p:spPr bwMode="auto">
          <a:xfrm>
            <a:off x="8376428" y="1759716"/>
            <a:ext cx="2179746"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800" kern="0" dirty="0"/>
              <a:t>GAAFET</a:t>
            </a:r>
          </a:p>
          <a:p>
            <a:pPr marL="0" indent="0">
              <a:buNone/>
            </a:pPr>
            <a:endParaRPr lang="en-US" sz="1800" kern="0" dirty="0"/>
          </a:p>
        </p:txBody>
      </p:sp>
      <p:sp>
        <p:nvSpPr>
          <p:cNvPr id="17" name="Title 1">
            <a:extLst>
              <a:ext uri="{FF2B5EF4-FFF2-40B4-BE49-F238E27FC236}">
                <a16:creationId xmlns:a16="http://schemas.microsoft.com/office/drawing/2014/main" id="{8D9D93EB-9C2C-4EE1-95A0-920C871F7B26}"/>
              </a:ext>
            </a:extLst>
          </p:cNvPr>
          <p:cNvSpPr>
            <a:spLocks noGrp="1"/>
          </p:cNvSpPr>
          <p:nvPr>
            <p:ph type="title"/>
          </p:nvPr>
        </p:nvSpPr>
        <p:spPr>
          <a:xfrm>
            <a:off x="914400" y="304800"/>
            <a:ext cx="10363200" cy="1143000"/>
          </a:xfrm>
        </p:spPr>
        <p:txBody>
          <a:bodyPr/>
          <a:lstStyle/>
          <a:p>
            <a:r>
              <a:rPr lang="en-US" dirty="0" err="1"/>
              <a:t>TherMOS</a:t>
            </a:r>
            <a:r>
              <a:rPr lang="en-US" dirty="0"/>
              <a:t> Use Case: Reliability Analysis</a:t>
            </a:r>
            <a:endParaRPr lang="en-IN" dirty="0"/>
          </a:p>
        </p:txBody>
      </p:sp>
      <p:sp>
        <p:nvSpPr>
          <p:cNvPr id="18" name="Content Placeholder 2">
            <a:extLst>
              <a:ext uri="{FF2B5EF4-FFF2-40B4-BE49-F238E27FC236}">
                <a16:creationId xmlns:a16="http://schemas.microsoft.com/office/drawing/2014/main" id="{E1DDAE9D-F4BD-4C6F-B7A1-4CABACBCB521}"/>
              </a:ext>
            </a:extLst>
          </p:cNvPr>
          <p:cNvSpPr txBox="1">
            <a:spLocks/>
          </p:cNvSpPr>
          <p:nvPr/>
        </p:nvSpPr>
        <p:spPr bwMode="auto">
          <a:xfrm>
            <a:off x="248515" y="6095827"/>
            <a:ext cx="367664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V. A. Chhabria, et al., ISQED 2019</a:t>
            </a:r>
            <a:endParaRPr lang="en-IN" sz="1600" kern="0" dirty="0">
              <a:solidFill>
                <a:schemeClr val="tx1">
                  <a:lumMod val="65000"/>
                  <a:lumOff val="35000"/>
                </a:schemeClr>
              </a:solidFill>
            </a:endParaRPr>
          </a:p>
        </p:txBody>
      </p:sp>
      <p:sp>
        <p:nvSpPr>
          <p:cNvPr id="20" name="TextBox 19">
            <a:extLst>
              <a:ext uri="{FF2B5EF4-FFF2-40B4-BE49-F238E27FC236}">
                <a16:creationId xmlns:a16="http://schemas.microsoft.com/office/drawing/2014/main" id="{C740128B-E683-402C-862A-9A0B3EB429A2}"/>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16</a:t>
            </a:r>
          </a:p>
        </p:txBody>
      </p:sp>
    </p:spTree>
    <p:extLst>
      <p:ext uri="{BB962C8B-B14F-4D97-AF65-F5344CB8AC3E}">
        <p14:creationId xmlns:p14="http://schemas.microsoft.com/office/powerpoint/2010/main" val="173427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0ADD-CAB1-4D33-8824-3E46AF9BD61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2CEFA00-0698-4BE2-93B2-23B1F4D855AF}"/>
              </a:ext>
            </a:extLst>
          </p:cNvPr>
          <p:cNvSpPr>
            <a:spLocks noGrp="1"/>
          </p:cNvSpPr>
          <p:nvPr>
            <p:ph idx="1"/>
          </p:nvPr>
        </p:nvSpPr>
        <p:spPr>
          <a:xfrm>
            <a:off x="706436" y="1277257"/>
            <a:ext cx="9073668" cy="1061022"/>
          </a:xfrm>
        </p:spPr>
        <p:txBody>
          <a:bodyPr/>
          <a:lstStyle/>
          <a:p>
            <a:r>
              <a:rPr lang="en-US" sz="2400" dirty="0"/>
              <a:t>Modern FDSOI and </a:t>
            </a:r>
            <a:r>
              <a:rPr lang="en-US" sz="2400" dirty="0" err="1"/>
              <a:t>multigate</a:t>
            </a:r>
            <a:r>
              <a:rPr lang="en-US" sz="2400" dirty="0"/>
              <a:t> devices suffer from SH</a:t>
            </a:r>
          </a:p>
          <a:p>
            <a:r>
              <a:rPr lang="en-US" sz="2400" dirty="0" err="1"/>
              <a:t>TherMOS</a:t>
            </a:r>
            <a:r>
              <a:rPr lang="en-US" sz="2400" dirty="0"/>
              <a:t> analyzes the rise in temperature</a:t>
            </a:r>
            <a:endParaRPr lang="en-US" sz="2000" dirty="0"/>
          </a:p>
          <a:p>
            <a:endParaRPr lang="en-US" sz="2400" dirty="0"/>
          </a:p>
        </p:txBody>
      </p:sp>
      <p:pic>
        <p:nvPicPr>
          <p:cNvPr id="66" name="Picture 65" descr="soi_finfet.pdf - Adobe Acrobat Reader DC">
            <a:extLst>
              <a:ext uri="{FF2B5EF4-FFF2-40B4-BE49-F238E27FC236}">
                <a16:creationId xmlns:a16="http://schemas.microsoft.com/office/drawing/2014/main" id="{03C6440B-38D7-4676-A6FD-F136AAAB69A5}"/>
              </a:ext>
            </a:extLst>
          </p:cNvPr>
          <p:cNvPicPr>
            <a:picLocks noChangeAspect="1"/>
          </p:cNvPicPr>
          <p:nvPr/>
        </p:nvPicPr>
        <p:blipFill rotWithShape="1">
          <a:blip r:embed="rId2">
            <a:extLst>
              <a:ext uri="{28A0092B-C50C-407E-A947-70E740481C1C}">
                <a14:useLocalDpi xmlns:a14="http://schemas.microsoft.com/office/drawing/2010/main" val="0"/>
              </a:ext>
            </a:extLst>
          </a:blip>
          <a:srcRect l="23467" t="19815" r="38155" b="2401"/>
          <a:stretch/>
        </p:blipFill>
        <p:spPr>
          <a:xfrm>
            <a:off x="8285415" y="240927"/>
            <a:ext cx="1646521" cy="1796531"/>
          </a:xfrm>
          <a:prstGeom prst="rect">
            <a:avLst/>
          </a:prstGeom>
        </p:spPr>
      </p:pic>
      <p:pic>
        <p:nvPicPr>
          <p:cNvPr id="68" name="Picture 67" descr="temp_dis_soi.pdf - Adobe Acrobat Reader DC">
            <a:extLst>
              <a:ext uri="{FF2B5EF4-FFF2-40B4-BE49-F238E27FC236}">
                <a16:creationId xmlns:a16="http://schemas.microsoft.com/office/drawing/2014/main" id="{6D1916C1-4857-4155-B747-0C9F657A1E5A}"/>
              </a:ext>
            </a:extLst>
          </p:cNvPr>
          <p:cNvPicPr>
            <a:picLocks noChangeAspect="1"/>
          </p:cNvPicPr>
          <p:nvPr/>
        </p:nvPicPr>
        <p:blipFill rotWithShape="1">
          <a:blip r:embed="rId3">
            <a:extLst>
              <a:ext uri="{28A0092B-C50C-407E-A947-70E740481C1C}">
                <a14:useLocalDpi xmlns:a14="http://schemas.microsoft.com/office/drawing/2010/main" val="0"/>
              </a:ext>
            </a:extLst>
          </a:blip>
          <a:srcRect l="13694" t="18267" r="31735" b="2401"/>
          <a:stretch/>
        </p:blipFill>
        <p:spPr>
          <a:xfrm>
            <a:off x="9931936" y="354390"/>
            <a:ext cx="2260064" cy="1768770"/>
          </a:xfrm>
          <a:prstGeom prst="rect">
            <a:avLst/>
          </a:prstGeom>
        </p:spPr>
      </p:pic>
      <p:sp>
        <p:nvSpPr>
          <p:cNvPr id="15" name="TextBox 14">
            <a:extLst>
              <a:ext uri="{FF2B5EF4-FFF2-40B4-BE49-F238E27FC236}">
                <a16:creationId xmlns:a16="http://schemas.microsoft.com/office/drawing/2014/main" id="{36ECDD8D-C252-4302-81A9-9945A9870D91}"/>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17</a:t>
            </a:r>
          </a:p>
        </p:txBody>
      </p:sp>
    </p:spTree>
    <p:extLst>
      <p:ext uri="{BB962C8B-B14F-4D97-AF65-F5344CB8AC3E}">
        <p14:creationId xmlns:p14="http://schemas.microsoft.com/office/powerpoint/2010/main" val="282404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0ADD-CAB1-4D33-8824-3E46AF9BD61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2CEFA00-0698-4BE2-93B2-23B1F4D855AF}"/>
              </a:ext>
            </a:extLst>
          </p:cNvPr>
          <p:cNvSpPr>
            <a:spLocks noGrp="1"/>
          </p:cNvSpPr>
          <p:nvPr>
            <p:ph idx="1"/>
          </p:nvPr>
        </p:nvSpPr>
        <p:spPr>
          <a:xfrm>
            <a:off x="706436" y="1277257"/>
            <a:ext cx="9073668" cy="1061022"/>
          </a:xfrm>
        </p:spPr>
        <p:txBody>
          <a:bodyPr/>
          <a:lstStyle/>
          <a:p>
            <a:r>
              <a:rPr lang="en-US" sz="2400" dirty="0"/>
              <a:t>Modern FDSOI and </a:t>
            </a:r>
            <a:r>
              <a:rPr lang="en-US" sz="2400" dirty="0" err="1"/>
              <a:t>multigate</a:t>
            </a:r>
            <a:r>
              <a:rPr lang="en-US" sz="2400" dirty="0"/>
              <a:t> devices suffer from SH</a:t>
            </a:r>
          </a:p>
          <a:p>
            <a:r>
              <a:rPr lang="en-US" sz="2400" dirty="0" err="1"/>
              <a:t>TherMOS</a:t>
            </a:r>
            <a:r>
              <a:rPr lang="en-US" sz="2400" dirty="0"/>
              <a:t> analyzes the rise in temperature</a:t>
            </a:r>
            <a:endParaRPr lang="en-US" sz="2000" dirty="0"/>
          </a:p>
          <a:p>
            <a:endParaRPr lang="en-US" sz="2400" dirty="0"/>
          </a:p>
        </p:txBody>
      </p:sp>
      <p:pic>
        <p:nvPicPr>
          <p:cNvPr id="66" name="Picture 65" descr="soi_finfet.pdf - Adobe Acrobat Reader DC">
            <a:extLst>
              <a:ext uri="{FF2B5EF4-FFF2-40B4-BE49-F238E27FC236}">
                <a16:creationId xmlns:a16="http://schemas.microsoft.com/office/drawing/2014/main" id="{03C6440B-38D7-4676-A6FD-F136AAAB69A5}"/>
              </a:ext>
            </a:extLst>
          </p:cNvPr>
          <p:cNvPicPr>
            <a:picLocks noChangeAspect="1"/>
          </p:cNvPicPr>
          <p:nvPr/>
        </p:nvPicPr>
        <p:blipFill rotWithShape="1">
          <a:blip r:embed="rId2">
            <a:extLst>
              <a:ext uri="{28A0092B-C50C-407E-A947-70E740481C1C}">
                <a14:useLocalDpi xmlns:a14="http://schemas.microsoft.com/office/drawing/2010/main" val="0"/>
              </a:ext>
            </a:extLst>
          </a:blip>
          <a:srcRect l="23467" t="19815" r="38155" b="2401"/>
          <a:stretch/>
        </p:blipFill>
        <p:spPr>
          <a:xfrm>
            <a:off x="8285415" y="240927"/>
            <a:ext cx="1646521" cy="1796531"/>
          </a:xfrm>
          <a:prstGeom prst="rect">
            <a:avLst/>
          </a:prstGeom>
        </p:spPr>
      </p:pic>
      <p:pic>
        <p:nvPicPr>
          <p:cNvPr id="68" name="Picture 67" descr="temp_dis_soi.pdf - Adobe Acrobat Reader DC">
            <a:extLst>
              <a:ext uri="{FF2B5EF4-FFF2-40B4-BE49-F238E27FC236}">
                <a16:creationId xmlns:a16="http://schemas.microsoft.com/office/drawing/2014/main" id="{6D1916C1-4857-4155-B747-0C9F657A1E5A}"/>
              </a:ext>
            </a:extLst>
          </p:cNvPr>
          <p:cNvPicPr>
            <a:picLocks noChangeAspect="1"/>
          </p:cNvPicPr>
          <p:nvPr/>
        </p:nvPicPr>
        <p:blipFill rotWithShape="1">
          <a:blip r:embed="rId3">
            <a:extLst>
              <a:ext uri="{28A0092B-C50C-407E-A947-70E740481C1C}">
                <a14:useLocalDpi xmlns:a14="http://schemas.microsoft.com/office/drawing/2010/main" val="0"/>
              </a:ext>
            </a:extLst>
          </a:blip>
          <a:srcRect l="13694" t="18267" r="31735" b="2401"/>
          <a:stretch/>
        </p:blipFill>
        <p:spPr>
          <a:xfrm>
            <a:off x="9931936" y="354390"/>
            <a:ext cx="2260064" cy="1768770"/>
          </a:xfrm>
          <a:prstGeom prst="rect">
            <a:avLst/>
          </a:prstGeom>
        </p:spPr>
      </p:pic>
      <p:pic>
        <p:nvPicPr>
          <p:cNvPr id="9" name="Picture 8">
            <a:extLst>
              <a:ext uri="{FF2B5EF4-FFF2-40B4-BE49-F238E27FC236}">
                <a16:creationId xmlns:a16="http://schemas.microsoft.com/office/drawing/2014/main" id="{64B7AEE6-902E-4438-8FAD-B301971F6980}"/>
              </a:ext>
            </a:extLst>
          </p:cNvPr>
          <p:cNvPicPr>
            <a:picLocks noChangeAspect="1"/>
          </p:cNvPicPr>
          <p:nvPr/>
        </p:nvPicPr>
        <p:blipFill rotWithShape="1">
          <a:blip r:embed="rId4"/>
          <a:srcRect b="51205"/>
          <a:stretch/>
        </p:blipFill>
        <p:spPr>
          <a:xfrm>
            <a:off x="666537" y="2281704"/>
            <a:ext cx="1601130" cy="1181878"/>
          </a:xfrm>
          <a:prstGeom prst="rect">
            <a:avLst/>
          </a:prstGeom>
        </p:spPr>
      </p:pic>
      <p:pic>
        <p:nvPicPr>
          <p:cNvPr id="11" name="Picture 6" descr="Image result for run time">
            <a:extLst>
              <a:ext uri="{FF2B5EF4-FFF2-40B4-BE49-F238E27FC236}">
                <a16:creationId xmlns:a16="http://schemas.microsoft.com/office/drawing/2014/main" id="{D375FF7B-9310-4382-9D49-15196ACD32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438" y="2322522"/>
            <a:ext cx="1480125" cy="1070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one-stop-shop">
            <a:extLst>
              <a:ext uri="{FF2B5EF4-FFF2-40B4-BE49-F238E27FC236}">
                <a16:creationId xmlns:a16="http://schemas.microsoft.com/office/drawing/2014/main" id="{4FEA0F73-AA9A-4C1C-BE31-C7DC40DA28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2439" y="2311322"/>
            <a:ext cx="1152260" cy="11522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oup_fin.pdf - Adobe Acrobat Reader DC">
            <a:extLst>
              <a:ext uri="{FF2B5EF4-FFF2-40B4-BE49-F238E27FC236}">
                <a16:creationId xmlns:a16="http://schemas.microsoft.com/office/drawing/2014/main" id="{A15AD32A-5BC8-4F49-85BA-516092EE27D7}"/>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12188" t="19815" r="30104" b="2401"/>
          <a:stretch/>
        </p:blipFill>
        <p:spPr>
          <a:xfrm>
            <a:off x="2368520" y="2188235"/>
            <a:ext cx="1824918" cy="1218771"/>
          </a:xfrm>
          <a:prstGeom prst="rect">
            <a:avLst/>
          </a:prstGeom>
        </p:spPr>
      </p:pic>
      <p:sp>
        <p:nvSpPr>
          <p:cNvPr id="14" name="Content Placeholder 2">
            <a:extLst>
              <a:ext uri="{FF2B5EF4-FFF2-40B4-BE49-F238E27FC236}">
                <a16:creationId xmlns:a16="http://schemas.microsoft.com/office/drawing/2014/main" id="{6C4388ED-A709-40C0-B396-47B919A2A06C}"/>
              </a:ext>
            </a:extLst>
          </p:cNvPr>
          <p:cNvSpPr txBox="1">
            <a:spLocks/>
          </p:cNvSpPr>
          <p:nvPr/>
        </p:nvSpPr>
        <p:spPr bwMode="auto">
          <a:xfrm>
            <a:off x="566246" y="3583644"/>
            <a:ext cx="6537485" cy="17687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sz="2400" kern="0" dirty="0"/>
              <a:t>Give it a whirl:</a:t>
            </a:r>
          </a:p>
          <a:p>
            <a:pPr lvl="1"/>
            <a:r>
              <a:rPr lang="en-US" sz="2000" kern="0" dirty="0"/>
              <a:t> </a:t>
            </a:r>
            <a:r>
              <a:rPr lang="en-US" sz="2000" dirty="0">
                <a:hlinkClick r:id="rId8"/>
              </a:rPr>
              <a:t>https://github.com/VidyaChhabria/TherMOS</a:t>
            </a:r>
            <a:endParaRPr lang="en-US" sz="2000" kern="0" dirty="0"/>
          </a:p>
          <a:p>
            <a:pPr lvl="1"/>
            <a:r>
              <a:rPr lang="en-US" sz="2000" kern="0" dirty="0"/>
              <a:t>git clone; source install.sh; </a:t>
            </a:r>
            <a:r>
              <a:rPr lang="en-US" sz="2000" kern="0" dirty="0" err="1"/>
              <a:t>pytest</a:t>
            </a:r>
            <a:endParaRPr lang="en-US" sz="2000" kern="0" dirty="0"/>
          </a:p>
          <a:p>
            <a:pPr lvl="1"/>
            <a:r>
              <a:rPr lang="en-US" sz="2000" kern="0" dirty="0"/>
              <a:t>python3 </a:t>
            </a:r>
            <a:r>
              <a:rPr lang="en-IN" sz="2000" dirty="0" err="1">
                <a:latin typeface="Calibri" panose="020F0502020204030204" pitchFamily="34" charset="0"/>
                <a:cs typeface="Calibri" panose="020F0502020204030204" pitchFamily="34" charset="0"/>
              </a:rPr>
              <a:t>SOI_FinFET</a:t>
            </a:r>
            <a:r>
              <a:rPr lang="en-IN" sz="2000" dirty="0">
                <a:latin typeface="Calibri" panose="020F0502020204030204" pitchFamily="34" charset="0"/>
                <a:cs typeface="Calibri" panose="020F0502020204030204" pitchFamily="34" charset="0"/>
              </a:rPr>
              <a:t> –</a:t>
            </a:r>
            <a:r>
              <a:rPr lang="en-IN" sz="2000" dirty="0" err="1">
                <a:latin typeface="Calibri" panose="020F0502020204030204" pitchFamily="34" charset="0"/>
                <a:cs typeface="Calibri" panose="020F0502020204030204" pitchFamily="34" charset="0"/>
              </a:rPr>
              <a:t>device_type</a:t>
            </a:r>
            <a:r>
              <a:rPr lang="en-IN" sz="2000" dirty="0">
                <a:latin typeface="Calibri" panose="020F0502020204030204" pitchFamily="34" charset="0"/>
                <a:cs typeface="Calibri" panose="020F0502020204030204" pitchFamily="34" charset="0"/>
              </a:rPr>
              <a:t> NMOS </a:t>
            </a:r>
            <a:br>
              <a:rPr lang="en-IN" sz="2000" dirty="0">
                <a:latin typeface="Calibri" panose="020F0502020204030204" pitchFamily="34" charset="0"/>
                <a:cs typeface="Calibri" panose="020F0502020204030204" pitchFamily="34" charset="0"/>
              </a:rPr>
            </a:br>
            <a:r>
              <a:rPr lang="en-IN" sz="2000" dirty="0">
                <a:latin typeface="Calibri" panose="020F0502020204030204" pitchFamily="34" charset="0"/>
                <a:cs typeface="Calibri" panose="020F0502020204030204" pitchFamily="34" charset="0"/>
              </a:rPr>
              <a:t>			–</a:t>
            </a:r>
            <a:r>
              <a:rPr lang="en-IN" sz="2000" dirty="0" err="1">
                <a:latin typeface="Calibri" panose="020F0502020204030204" pitchFamily="34" charset="0"/>
                <a:cs typeface="Calibri" panose="020F0502020204030204" pitchFamily="34" charset="0"/>
              </a:rPr>
              <a:t>n_fin</a:t>
            </a:r>
            <a:r>
              <a:rPr lang="en-IN" sz="2000" dirty="0">
                <a:latin typeface="Calibri" panose="020F0502020204030204" pitchFamily="34" charset="0"/>
                <a:cs typeface="Calibri" panose="020F0502020204030204" pitchFamily="34" charset="0"/>
              </a:rPr>
              <a:t> 3 –</a:t>
            </a:r>
            <a:r>
              <a:rPr lang="en-IN" sz="2000" dirty="0" err="1">
                <a:latin typeface="Calibri" panose="020F0502020204030204" pitchFamily="34" charset="0"/>
                <a:cs typeface="Calibri" panose="020F0502020204030204" pitchFamily="34" charset="0"/>
              </a:rPr>
              <a:t>n_gate</a:t>
            </a:r>
            <a:r>
              <a:rPr lang="en-IN" sz="2000" dirty="0">
                <a:latin typeface="Calibri" panose="020F0502020204030204" pitchFamily="34" charset="0"/>
                <a:cs typeface="Calibri" panose="020F0502020204030204" pitchFamily="34" charset="0"/>
              </a:rPr>
              <a:t> 1 –power 5e-6</a:t>
            </a:r>
          </a:p>
          <a:p>
            <a:r>
              <a:rPr lang="en-US" sz="2400" dirty="0"/>
              <a:t>Thank you!</a:t>
            </a:r>
            <a:r>
              <a:rPr lang="en-US" sz="2400" kern="0" dirty="0"/>
              <a:t> Questions?</a:t>
            </a:r>
            <a:endParaRPr lang="en-US" sz="2000" kern="0" dirty="0"/>
          </a:p>
          <a:p>
            <a:pPr lvl="1"/>
            <a:endParaRPr lang="en-US" sz="1200" kern="0" dirty="0"/>
          </a:p>
          <a:p>
            <a:endParaRPr lang="en-US" sz="2400" kern="0" dirty="0"/>
          </a:p>
        </p:txBody>
      </p:sp>
      <p:pic>
        <p:nvPicPr>
          <p:cNvPr id="5" name="Picture 4">
            <a:extLst>
              <a:ext uri="{FF2B5EF4-FFF2-40B4-BE49-F238E27FC236}">
                <a16:creationId xmlns:a16="http://schemas.microsoft.com/office/drawing/2014/main" id="{9638355D-CB89-4D92-A27E-BCA34F50D4DE}"/>
              </a:ext>
            </a:extLst>
          </p:cNvPr>
          <p:cNvPicPr>
            <a:picLocks noChangeAspect="1"/>
          </p:cNvPicPr>
          <p:nvPr/>
        </p:nvPicPr>
        <p:blipFill>
          <a:blip r:embed="rId9"/>
          <a:stretch>
            <a:fillRect/>
          </a:stretch>
        </p:blipFill>
        <p:spPr>
          <a:xfrm>
            <a:off x="6923576" y="2281704"/>
            <a:ext cx="5175908" cy="3660794"/>
          </a:xfrm>
          <a:prstGeom prst="rect">
            <a:avLst/>
          </a:prstGeom>
        </p:spPr>
      </p:pic>
      <p:sp>
        <p:nvSpPr>
          <p:cNvPr id="15" name="TextBox 14">
            <a:extLst>
              <a:ext uri="{FF2B5EF4-FFF2-40B4-BE49-F238E27FC236}">
                <a16:creationId xmlns:a16="http://schemas.microsoft.com/office/drawing/2014/main" id="{E811B721-0014-43EF-8D13-A56FA2B6B639}"/>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19</a:t>
            </a:r>
          </a:p>
        </p:txBody>
      </p:sp>
    </p:spTree>
    <p:extLst>
      <p:ext uri="{BB962C8B-B14F-4D97-AF65-F5344CB8AC3E}">
        <p14:creationId xmlns:p14="http://schemas.microsoft.com/office/powerpoint/2010/main" val="421750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BFBF-B135-4337-ADF8-6D593E9558D7}"/>
              </a:ext>
            </a:extLst>
          </p:cNvPr>
          <p:cNvSpPr>
            <a:spLocks noGrp="1"/>
          </p:cNvSpPr>
          <p:nvPr>
            <p:ph type="ctrTitle"/>
          </p:nvPr>
        </p:nvSpPr>
        <p:spPr>
          <a:xfrm>
            <a:off x="0" y="777241"/>
            <a:ext cx="12192000" cy="2732723"/>
          </a:xfrm>
        </p:spPr>
        <p:txBody>
          <a:bodyPr/>
          <a:lstStyle/>
          <a:p>
            <a:r>
              <a:rPr lang="en-US" dirty="0"/>
              <a:t>BACKUP SLIDES</a:t>
            </a:r>
            <a:endParaRPr lang="en-IN" dirty="0"/>
          </a:p>
        </p:txBody>
      </p:sp>
    </p:spTree>
    <p:extLst>
      <p:ext uri="{BB962C8B-B14F-4D97-AF65-F5344CB8AC3E}">
        <p14:creationId xmlns:p14="http://schemas.microsoft.com/office/powerpoint/2010/main" val="317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3F63A-D48D-4C2B-A164-4E27B9772FA0}"/>
              </a:ext>
            </a:extLst>
          </p:cNvPr>
          <p:cNvSpPr>
            <a:spLocks noGrp="1"/>
          </p:cNvSpPr>
          <p:nvPr>
            <p:ph type="title"/>
          </p:nvPr>
        </p:nvSpPr>
        <p:spPr/>
        <p:txBody>
          <a:bodyPr/>
          <a:lstStyle/>
          <a:p>
            <a:r>
              <a:rPr lang="en-US" dirty="0"/>
              <a:t>Outline</a:t>
            </a:r>
          </a:p>
        </p:txBody>
      </p:sp>
      <p:sp>
        <p:nvSpPr>
          <p:cNvPr id="6" name="Content Placeholder 4">
            <a:extLst>
              <a:ext uri="{FF2B5EF4-FFF2-40B4-BE49-F238E27FC236}">
                <a16:creationId xmlns:a16="http://schemas.microsoft.com/office/drawing/2014/main" id="{F8746481-823C-4553-BADF-EBA29A6FB19D}"/>
              </a:ext>
            </a:extLst>
          </p:cNvPr>
          <p:cNvSpPr>
            <a:spLocks noGrp="1"/>
          </p:cNvSpPr>
          <p:nvPr>
            <p:ph idx="1"/>
          </p:nvPr>
        </p:nvSpPr>
        <p:spPr>
          <a:xfrm>
            <a:off x="914400" y="1752600"/>
            <a:ext cx="10363200" cy="3962400"/>
          </a:xfrm>
        </p:spPr>
        <p:txBody>
          <a:bodyPr/>
          <a:lstStyle/>
          <a:p>
            <a:r>
              <a:rPr lang="en-US" dirty="0">
                <a:solidFill>
                  <a:schemeClr val="accent1"/>
                </a:solidFill>
              </a:rPr>
              <a:t>Introduction</a:t>
            </a:r>
          </a:p>
          <a:p>
            <a:r>
              <a:rPr lang="en-US" dirty="0">
                <a:solidFill>
                  <a:schemeClr val="accent1"/>
                </a:solidFill>
              </a:rPr>
              <a:t>Self-heating at the device level</a:t>
            </a:r>
          </a:p>
          <a:p>
            <a:r>
              <a:rPr lang="en-US" dirty="0" err="1"/>
              <a:t>TherMOS</a:t>
            </a:r>
            <a:r>
              <a:rPr lang="en-US" dirty="0"/>
              <a:t>: A self-heating temperature analyzer</a:t>
            </a:r>
          </a:p>
          <a:p>
            <a:r>
              <a:rPr lang="en-US" dirty="0" err="1"/>
              <a:t>TherMOS</a:t>
            </a:r>
            <a:r>
              <a:rPr lang="en-US" dirty="0"/>
              <a:t>: Results and use case</a:t>
            </a:r>
          </a:p>
          <a:p>
            <a:r>
              <a:rPr lang="en-US" dirty="0"/>
              <a:t>Conclusion</a:t>
            </a:r>
          </a:p>
        </p:txBody>
      </p:sp>
      <p:sp>
        <p:nvSpPr>
          <p:cNvPr id="7" name="TextBox 6">
            <a:extLst>
              <a:ext uri="{FF2B5EF4-FFF2-40B4-BE49-F238E27FC236}">
                <a16:creationId xmlns:a16="http://schemas.microsoft.com/office/drawing/2014/main" id="{A4F73867-62DA-4E6D-B726-4CB5E873E042}"/>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2</a:t>
            </a:r>
          </a:p>
        </p:txBody>
      </p:sp>
    </p:spTree>
    <p:extLst>
      <p:ext uri="{BB962C8B-B14F-4D97-AF65-F5344CB8AC3E}">
        <p14:creationId xmlns:p14="http://schemas.microsoft.com/office/powerpoint/2010/main" val="216469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mp_dis_soi.pdf - Adobe Acrobat Reader DC">
            <a:extLst>
              <a:ext uri="{FF2B5EF4-FFF2-40B4-BE49-F238E27FC236}">
                <a16:creationId xmlns:a16="http://schemas.microsoft.com/office/drawing/2014/main" id="{E5FB2E30-45B5-47D1-B595-55C1AB4D83F0}"/>
              </a:ext>
            </a:extLst>
          </p:cNvPr>
          <p:cNvPicPr>
            <a:picLocks noChangeAspect="1"/>
          </p:cNvPicPr>
          <p:nvPr/>
        </p:nvPicPr>
        <p:blipFill rotWithShape="1">
          <a:blip r:embed="rId3">
            <a:extLst>
              <a:ext uri="{28A0092B-C50C-407E-A947-70E740481C1C}">
                <a14:useLocalDpi xmlns:a14="http://schemas.microsoft.com/office/drawing/2010/main" val="0"/>
              </a:ext>
            </a:extLst>
          </a:blip>
          <a:srcRect l="13694" t="18267" r="31735" b="2401"/>
          <a:stretch/>
        </p:blipFill>
        <p:spPr>
          <a:xfrm>
            <a:off x="7944049" y="4262039"/>
            <a:ext cx="2723032" cy="2131096"/>
          </a:xfrm>
          <a:prstGeom prst="rect">
            <a:avLst/>
          </a:prstGeom>
        </p:spPr>
      </p:pic>
      <p:pic>
        <p:nvPicPr>
          <p:cNvPr id="13" name="Picture 12" descr="temp_dist_bulk.pdf - Adobe Acrobat Reader DC">
            <a:extLst>
              <a:ext uri="{FF2B5EF4-FFF2-40B4-BE49-F238E27FC236}">
                <a16:creationId xmlns:a16="http://schemas.microsoft.com/office/drawing/2014/main" id="{B9E14EC8-918D-4C56-BC2F-50EB2CDF6E4D}"/>
              </a:ext>
            </a:extLst>
          </p:cNvPr>
          <p:cNvPicPr>
            <a:picLocks noChangeAspect="1"/>
          </p:cNvPicPr>
          <p:nvPr/>
        </p:nvPicPr>
        <p:blipFill rotWithShape="1">
          <a:blip r:embed="rId4">
            <a:extLst>
              <a:ext uri="{28A0092B-C50C-407E-A947-70E740481C1C}">
                <a14:useLocalDpi xmlns:a14="http://schemas.microsoft.com/office/drawing/2010/main" val="0"/>
              </a:ext>
            </a:extLst>
          </a:blip>
          <a:srcRect l="14997" t="18799" r="33065" b="1266"/>
          <a:stretch/>
        </p:blipFill>
        <p:spPr>
          <a:xfrm>
            <a:off x="4875105" y="4260222"/>
            <a:ext cx="2648319" cy="2194256"/>
          </a:xfrm>
          <a:prstGeom prst="rect">
            <a:avLst/>
          </a:prstGeom>
        </p:spPr>
      </p:pic>
      <p:pic>
        <p:nvPicPr>
          <p:cNvPr id="12" name="Picture 11" descr="soi_finfet.pdf - Adobe Acrobat Reader DC">
            <a:extLst>
              <a:ext uri="{FF2B5EF4-FFF2-40B4-BE49-F238E27FC236}">
                <a16:creationId xmlns:a16="http://schemas.microsoft.com/office/drawing/2014/main" id="{302C2001-6962-4004-A049-9F19E79A87B4}"/>
              </a:ext>
            </a:extLst>
          </p:cNvPr>
          <p:cNvPicPr>
            <a:picLocks noChangeAspect="1"/>
          </p:cNvPicPr>
          <p:nvPr/>
        </p:nvPicPr>
        <p:blipFill rotWithShape="1">
          <a:blip r:embed="rId5">
            <a:extLst>
              <a:ext uri="{28A0092B-C50C-407E-A947-70E740481C1C}">
                <a14:useLocalDpi xmlns:a14="http://schemas.microsoft.com/office/drawing/2010/main" val="0"/>
              </a:ext>
            </a:extLst>
          </a:blip>
          <a:srcRect l="23467" t="19815" r="38155" b="2401"/>
          <a:stretch/>
        </p:blipFill>
        <p:spPr>
          <a:xfrm>
            <a:off x="8119389" y="1441983"/>
            <a:ext cx="2323752" cy="2535464"/>
          </a:xfrm>
          <a:prstGeom prst="rect">
            <a:avLst/>
          </a:prstGeom>
        </p:spPr>
      </p:pic>
      <p:pic>
        <p:nvPicPr>
          <p:cNvPr id="8" name="Content Placeholder 4" descr="bulk_finfet.pdf - Adobe Acrobat Reader DC">
            <a:extLst>
              <a:ext uri="{FF2B5EF4-FFF2-40B4-BE49-F238E27FC236}">
                <a16:creationId xmlns:a16="http://schemas.microsoft.com/office/drawing/2014/main" id="{C3BFD1C3-1DA4-4040-90E6-6E1C10E610C9}"/>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24764" t="20813" r="38372" b="4279"/>
          <a:stretch/>
        </p:blipFill>
        <p:spPr>
          <a:xfrm>
            <a:off x="5002803" y="1413800"/>
            <a:ext cx="2221351" cy="2563647"/>
          </a:xfrm>
        </p:spPr>
      </p:pic>
      <p:sp>
        <p:nvSpPr>
          <p:cNvPr id="17" name="TextBox 16">
            <a:extLst>
              <a:ext uri="{FF2B5EF4-FFF2-40B4-BE49-F238E27FC236}">
                <a16:creationId xmlns:a16="http://schemas.microsoft.com/office/drawing/2014/main" id="{ABF81408-D231-4169-AA55-679AFFADD122}"/>
              </a:ext>
            </a:extLst>
          </p:cNvPr>
          <p:cNvSpPr txBox="1"/>
          <p:nvPr/>
        </p:nvSpPr>
        <p:spPr>
          <a:xfrm>
            <a:off x="4875305" y="3593208"/>
            <a:ext cx="578085" cy="278100"/>
          </a:xfrm>
          <a:prstGeom prst="rect">
            <a:avLst/>
          </a:prstGeom>
          <a:solidFill>
            <a:schemeClr val="bg1"/>
          </a:solidFill>
        </p:spPr>
        <p:txBody>
          <a:bodyPr wrap="square" rtlCol="0">
            <a:spAutoFit/>
          </a:bodyPr>
          <a:lstStyle/>
          <a:p>
            <a:pPr algn="ctr"/>
            <a:r>
              <a:rPr lang="en-US" sz="1200" dirty="0">
                <a:solidFill>
                  <a:srgbClr val="FF0000"/>
                </a:solidFill>
              </a:rPr>
              <a:t>1um</a:t>
            </a:r>
          </a:p>
        </p:txBody>
      </p:sp>
      <p:sp>
        <p:nvSpPr>
          <p:cNvPr id="18" name="TextBox 17">
            <a:extLst>
              <a:ext uri="{FF2B5EF4-FFF2-40B4-BE49-F238E27FC236}">
                <a16:creationId xmlns:a16="http://schemas.microsoft.com/office/drawing/2014/main" id="{C18B4B78-9CD0-4BA8-BB5E-EA3EBA6401BF}"/>
              </a:ext>
            </a:extLst>
          </p:cNvPr>
          <p:cNvSpPr txBox="1"/>
          <p:nvPr/>
        </p:nvSpPr>
        <p:spPr>
          <a:xfrm>
            <a:off x="8086180" y="3689804"/>
            <a:ext cx="505097" cy="276999"/>
          </a:xfrm>
          <a:prstGeom prst="rect">
            <a:avLst/>
          </a:prstGeom>
          <a:solidFill>
            <a:schemeClr val="bg1"/>
          </a:solidFill>
        </p:spPr>
        <p:txBody>
          <a:bodyPr wrap="square" rtlCol="0">
            <a:spAutoFit/>
          </a:bodyPr>
          <a:lstStyle/>
          <a:p>
            <a:pPr algn="ctr"/>
            <a:r>
              <a:rPr lang="en-US" sz="1200" dirty="0">
                <a:solidFill>
                  <a:srgbClr val="FF0000"/>
                </a:solidFill>
              </a:rPr>
              <a:t>1um</a:t>
            </a:r>
          </a:p>
        </p:txBody>
      </p:sp>
      <p:sp>
        <p:nvSpPr>
          <p:cNvPr id="207" name="Title 1">
            <a:extLst>
              <a:ext uri="{FF2B5EF4-FFF2-40B4-BE49-F238E27FC236}">
                <a16:creationId xmlns:a16="http://schemas.microsoft.com/office/drawing/2014/main" id="{DCD71AC0-3616-4F51-9976-9084EB490D55}"/>
              </a:ext>
            </a:extLst>
          </p:cNvPr>
          <p:cNvSpPr>
            <a:spLocks noGrp="1"/>
          </p:cNvSpPr>
          <p:nvPr>
            <p:ph type="title"/>
          </p:nvPr>
        </p:nvSpPr>
        <p:spPr>
          <a:xfrm>
            <a:off x="820586" y="304800"/>
            <a:ext cx="10619353" cy="1143000"/>
          </a:xfrm>
        </p:spPr>
        <p:txBody>
          <a:bodyPr/>
          <a:lstStyle/>
          <a:p>
            <a:r>
              <a:rPr lang="en-US" sz="4000" dirty="0" err="1"/>
              <a:t>TherMOS</a:t>
            </a:r>
            <a:r>
              <a:rPr lang="en-US" sz="4000" dirty="0"/>
              <a:t> Results: Temperature Contour Plots</a:t>
            </a:r>
            <a:endParaRPr lang="en-IN" sz="4000" dirty="0"/>
          </a:p>
        </p:txBody>
      </p:sp>
      <p:pic>
        <p:nvPicPr>
          <p:cNvPr id="6" name="Picture 5"/>
          <p:cNvPicPr>
            <a:picLocks noChangeAspect="1"/>
          </p:cNvPicPr>
          <p:nvPr/>
        </p:nvPicPr>
        <p:blipFill>
          <a:blip r:embed="rId7"/>
          <a:stretch>
            <a:fillRect/>
          </a:stretch>
        </p:blipFill>
        <p:spPr>
          <a:xfrm>
            <a:off x="597852" y="1429450"/>
            <a:ext cx="4220034" cy="2591315"/>
          </a:xfrm>
          <a:prstGeom prst="rect">
            <a:avLst/>
          </a:prstGeom>
        </p:spPr>
      </p:pic>
      <p:sp>
        <p:nvSpPr>
          <p:cNvPr id="208" name="Content Placeholder 2">
            <a:extLst>
              <a:ext uri="{FF2B5EF4-FFF2-40B4-BE49-F238E27FC236}">
                <a16:creationId xmlns:a16="http://schemas.microsoft.com/office/drawing/2014/main" id="{A25BB0CA-1117-4E5F-A507-E775E14C0ECA}"/>
              </a:ext>
            </a:extLst>
          </p:cNvPr>
          <p:cNvSpPr txBox="1">
            <a:spLocks/>
          </p:cNvSpPr>
          <p:nvPr/>
        </p:nvSpPr>
        <p:spPr bwMode="auto">
          <a:xfrm>
            <a:off x="248515" y="6095827"/>
            <a:ext cx="367664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V. A. Chhabria, et al., ISQED 2019</a:t>
            </a:r>
            <a:endParaRPr lang="en-IN" sz="1600" kern="0" dirty="0">
              <a:solidFill>
                <a:schemeClr val="tx1">
                  <a:lumMod val="65000"/>
                  <a:lumOff val="35000"/>
                </a:schemeClr>
              </a:solidFill>
            </a:endParaRPr>
          </a:p>
        </p:txBody>
      </p:sp>
      <p:sp>
        <p:nvSpPr>
          <p:cNvPr id="209" name="TextBox 208">
            <a:extLst>
              <a:ext uri="{FF2B5EF4-FFF2-40B4-BE49-F238E27FC236}">
                <a16:creationId xmlns:a16="http://schemas.microsoft.com/office/drawing/2014/main" id="{ABDE9DAE-E241-4EF4-9278-76AC2B61DF6E}"/>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19</a:t>
            </a:r>
          </a:p>
        </p:txBody>
      </p:sp>
    </p:spTree>
    <p:extLst>
      <p:ext uri="{BB962C8B-B14F-4D97-AF65-F5344CB8AC3E}">
        <p14:creationId xmlns:p14="http://schemas.microsoft.com/office/powerpoint/2010/main" val="614337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TherMOS</a:t>
            </a:r>
            <a:r>
              <a:rPr lang="en-US" dirty="0"/>
              <a:t>?</a:t>
            </a:r>
          </a:p>
        </p:txBody>
      </p:sp>
      <p:pic>
        <p:nvPicPr>
          <p:cNvPr id="11" name="Picture 4" descr="Image result for easy">
            <a:extLst>
              <a:ext uri="{FF2B5EF4-FFF2-40B4-BE49-F238E27FC236}">
                <a16:creationId xmlns:a16="http://schemas.microsoft.com/office/drawing/2014/main" id="{B8D3E8B0-45FD-4243-9AF7-E4E96AFA34E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65767" y="93310"/>
            <a:ext cx="1786466" cy="1004887"/>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73E4D51A-6744-43BA-A97E-0FE131B717C2}"/>
              </a:ext>
            </a:extLst>
          </p:cNvPr>
          <p:cNvSpPr>
            <a:spLocks noGrp="1"/>
          </p:cNvSpPr>
          <p:nvPr>
            <p:ph idx="1"/>
          </p:nvPr>
        </p:nvSpPr>
        <p:spPr>
          <a:xfrm>
            <a:off x="671951" y="1350522"/>
            <a:ext cx="6651880" cy="3962400"/>
          </a:xfrm>
        </p:spPr>
        <p:txBody>
          <a:bodyPr/>
          <a:lstStyle/>
          <a:p>
            <a:r>
              <a:rPr lang="en-US" sz="2800" dirty="0"/>
              <a:t>Fast run-times: User-definable resolution and  non-uniform meshing</a:t>
            </a:r>
          </a:p>
        </p:txBody>
      </p:sp>
      <p:pic>
        <p:nvPicPr>
          <p:cNvPr id="18" name="Picture 17">
            <a:extLst>
              <a:ext uri="{FF2B5EF4-FFF2-40B4-BE49-F238E27FC236}">
                <a16:creationId xmlns:a16="http://schemas.microsoft.com/office/drawing/2014/main" id="{AF65D66C-E863-4EA3-83A1-EB451373DB10}"/>
              </a:ext>
            </a:extLst>
          </p:cNvPr>
          <p:cNvPicPr>
            <a:picLocks noChangeAspect="1"/>
          </p:cNvPicPr>
          <p:nvPr/>
        </p:nvPicPr>
        <p:blipFill rotWithShape="1">
          <a:blip r:embed="rId3"/>
          <a:srcRect b="51205"/>
          <a:stretch/>
        </p:blipFill>
        <p:spPr>
          <a:xfrm>
            <a:off x="7323831" y="108482"/>
            <a:ext cx="2804504" cy="2070152"/>
          </a:xfrm>
          <a:prstGeom prst="rect">
            <a:avLst/>
          </a:prstGeom>
        </p:spPr>
      </p:pic>
      <p:pic>
        <p:nvPicPr>
          <p:cNvPr id="2054" name="Picture 6" descr="Image result for run time">
            <a:extLst>
              <a:ext uri="{FF2B5EF4-FFF2-40B4-BE49-F238E27FC236}">
                <a16:creationId xmlns:a16="http://schemas.microsoft.com/office/drawing/2014/main" id="{63F4D81A-0EEB-4139-8475-208D0F773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0509" y="1065930"/>
            <a:ext cx="1611724" cy="11658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06AAC4F-E852-40A6-82FF-87024F521B1C}"/>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14</a:t>
            </a:r>
          </a:p>
        </p:txBody>
      </p:sp>
    </p:spTree>
    <p:extLst>
      <p:ext uri="{BB962C8B-B14F-4D97-AF65-F5344CB8AC3E}">
        <p14:creationId xmlns:p14="http://schemas.microsoft.com/office/powerpoint/2010/main" val="18617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TherMOS</a:t>
            </a:r>
            <a:r>
              <a:rPr lang="en-US" dirty="0"/>
              <a:t>?</a:t>
            </a:r>
          </a:p>
        </p:txBody>
      </p:sp>
      <p:pic>
        <p:nvPicPr>
          <p:cNvPr id="11" name="Picture 4" descr="Image result for easy">
            <a:extLst>
              <a:ext uri="{FF2B5EF4-FFF2-40B4-BE49-F238E27FC236}">
                <a16:creationId xmlns:a16="http://schemas.microsoft.com/office/drawing/2014/main" id="{B8D3E8B0-45FD-4243-9AF7-E4E96AFA34E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65767" y="93310"/>
            <a:ext cx="1786466" cy="1004887"/>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73E4D51A-6744-43BA-A97E-0FE131B717C2}"/>
              </a:ext>
            </a:extLst>
          </p:cNvPr>
          <p:cNvSpPr>
            <a:spLocks noGrp="1"/>
          </p:cNvSpPr>
          <p:nvPr>
            <p:ph idx="1"/>
          </p:nvPr>
        </p:nvSpPr>
        <p:spPr>
          <a:xfrm>
            <a:off x="671951" y="1350522"/>
            <a:ext cx="6713310" cy="3962400"/>
          </a:xfrm>
        </p:spPr>
        <p:txBody>
          <a:bodyPr/>
          <a:lstStyle/>
          <a:p>
            <a:r>
              <a:rPr lang="en-US" sz="2800" dirty="0"/>
              <a:t>Fast run-times: User-definable resolution and  non-uniform meshing</a:t>
            </a:r>
          </a:p>
          <a:p>
            <a:r>
              <a:rPr lang="en-US" sz="2800" dirty="0"/>
              <a:t>Device parameters compiled from literature sources for 7FF and 14nm FDSOI technologies</a:t>
            </a:r>
          </a:p>
        </p:txBody>
      </p:sp>
      <p:pic>
        <p:nvPicPr>
          <p:cNvPr id="18" name="Picture 17">
            <a:extLst>
              <a:ext uri="{FF2B5EF4-FFF2-40B4-BE49-F238E27FC236}">
                <a16:creationId xmlns:a16="http://schemas.microsoft.com/office/drawing/2014/main" id="{AF65D66C-E863-4EA3-83A1-EB451373DB10}"/>
              </a:ext>
            </a:extLst>
          </p:cNvPr>
          <p:cNvPicPr>
            <a:picLocks noChangeAspect="1"/>
          </p:cNvPicPr>
          <p:nvPr/>
        </p:nvPicPr>
        <p:blipFill rotWithShape="1">
          <a:blip r:embed="rId3"/>
          <a:srcRect b="51205"/>
          <a:stretch/>
        </p:blipFill>
        <p:spPr>
          <a:xfrm>
            <a:off x="7323831" y="108482"/>
            <a:ext cx="2804504" cy="2070152"/>
          </a:xfrm>
          <a:prstGeom prst="rect">
            <a:avLst/>
          </a:prstGeom>
        </p:spPr>
      </p:pic>
      <p:pic>
        <p:nvPicPr>
          <p:cNvPr id="2054" name="Picture 6" descr="Image result for run time">
            <a:extLst>
              <a:ext uri="{FF2B5EF4-FFF2-40B4-BE49-F238E27FC236}">
                <a16:creationId xmlns:a16="http://schemas.microsoft.com/office/drawing/2014/main" id="{63F4D81A-0EEB-4139-8475-208D0F773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0509" y="1065930"/>
            <a:ext cx="1611724" cy="11658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one-stop-shop">
            <a:extLst>
              <a:ext uri="{FF2B5EF4-FFF2-40B4-BE49-F238E27FC236}">
                <a16:creationId xmlns:a16="http://schemas.microsoft.com/office/drawing/2014/main" id="{0659A1C5-0E40-43FA-929B-4BAB84324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261" y="2321354"/>
            <a:ext cx="1991331" cy="19913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F5E2A58-0935-4B57-A68A-FABE8F944F33}"/>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15</a:t>
            </a:r>
          </a:p>
        </p:txBody>
      </p:sp>
    </p:spTree>
    <p:extLst>
      <p:ext uri="{BB962C8B-B14F-4D97-AF65-F5344CB8AC3E}">
        <p14:creationId xmlns:p14="http://schemas.microsoft.com/office/powerpoint/2010/main" val="2550024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TherMOS</a:t>
            </a:r>
            <a:r>
              <a:rPr lang="en-US" dirty="0"/>
              <a:t>?</a:t>
            </a:r>
          </a:p>
        </p:txBody>
      </p:sp>
      <p:pic>
        <p:nvPicPr>
          <p:cNvPr id="11" name="Picture 4" descr="Image result for easy">
            <a:extLst>
              <a:ext uri="{FF2B5EF4-FFF2-40B4-BE49-F238E27FC236}">
                <a16:creationId xmlns:a16="http://schemas.microsoft.com/office/drawing/2014/main" id="{B8D3E8B0-45FD-4243-9AF7-E4E96AFA34E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65767" y="93310"/>
            <a:ext cx="1786466" cy="1004887"/>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73E4D51A-6744-43BA-A97E-0FE131B717C2}"/>
              </a:ext>
            </a:extLst>
          </p:cNvPr>
          <p:cNvSpPr>
            <a:spLocks noGrp="1"/>
          </p:cNvSpPr>
          <p:nvPr>
            <p:ph idx="1"/>
          </p:nvPr>
        </p:nvSpPr>
        <p:spPr>
          <a:xfrm>
            <a:off x="671951" y="1350522"/>
            <a:ext cx="6821049" cy="3962400"/>
          </a:xfrm>
        </p:spPr>
        <p:txBody>
          <a:bodyPr/>
          <a:lstStyle/>
          <a:p>
            <a:r>
              <a:rPr lang="en-US" sz="2800" dirty="0"/>
              <a:t>Fast run-times: User-definable resolution and  non-uniform meshing</a:t>
            </a:r>
          </a:p>
          <a:p>
            <a:r>
              <a:rPr lang="en-US" sz="2800" dirty="0"/>
              <a:t>Device parameters compiled from literature sources for 7FF and 14nm FDSOI technologies</a:t>
            </a:r>
          </a:p>
          <a:p>
            <a:r>
              <a:rPr lang="en-US" sz="2800" dirty="0" err="1"/>
              <a:t>Multifin</a:t>
            </a:r>
            <a:r>
              <a:rPr lang="en-US" sz="2800" dirty="0"/>
              <a:t> and </a:t>
            </a:r>
            <a:r>
              <a:rPr lang="en-US" sz="2800" dirty="0" err="1"/>
              <a:t>multigate</a:t>
            </a:r>
            <a:r>
              <a:rPr lang="en-US" sz="2800" dirty="0"/>
              <a:t> array simulation</a:t>
            </a:r>
          </a:p>
        </p:txBody>
      </p:sp>
      <p:pic>
        <p:nvPicPr>
          <p:cNvPr id="18" name="Picture 17">
            <a:extLst>
              <a:ext uri="{FF2B5EF4-FFF2-40B4-BE49-F238E27FC236}">
                <a16:creationId xmlns:a16="http://schemas.microsoft.com/office/drawing/2014/main" id="{AF65D66C-E863-4EA3-83A1-EB451373DB10}"/>
              </a:ext>
            </a:extLst>
          </p:cNvPr>
          <p:cNvPicPr>
            <a:picLocks noChangeAspect="1"/>
          </p:cNvPicPr>
          <p:nvPr/>
        </p:nvPicPr>
        <p:blipFill rotWithShape="1">
          <a:blip r:embed="rId3"/>
          <a:srcRect b="51205"/>
          <a:stretch/>
        </p:blipFill>
        <p:spPr>
          <a:xfrm>
            <a:off x="7323831" y="108482"/>
            <a:ext cx="2804504" cy="2070152"/>
          </a:xfrm>
          <a:prstGeom prst="rect">
            <a:avLst/>
          </a:prstGeom>
        </p:spPr>
      </p:pic>
      <p:pic>
        <p:nvPicPr>
          <p:cNvPr id="2054" name="Picture 6" descr="Image result for run time">
            <a:extLst>
              <a:ext uri="{FF2B5EF4-FFF2-40B4-BE49-F238E27FC236}">
                <a16:creationId xmlns:a16="http://schemas.microsoft.com/office/drawing/2014/main" id="{63F4D81A-0EEB-4139-8475-208D0F773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0509" y="1065930"/>
            <a:ext cx="1611724" cy="11658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one-stop-shop">
            <a:extLst>
              <a:ext uri="{FF2B5EF4-FFF2-40B4-BE49-F238E27FC236}">
                <a16:creationId xmlns:a16="http://schemas.microsoft.com/office/drawing/2014/main" id="{0659A1C5-0E40-43FA-929B-4BAB84324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261" y="2321354"/>
            <a:ext cx="1991331" cy="19913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roup_fin.pdf - Adobe Acrobat Reader DC">
            <a:extLst>
              <a:ext uri="{FF2B5EF4-FFF2-40B4-BE49-F238E27FC236}">
                <a16:creationId xmlns:a16="http://schemas.microsoft.com/office/drawing/2014/main" id="{5F17F9EB-67FF-44C2-B083-621E2F7E48CB}"/>
              </a:ext>
            </a:extLst>
          </p:cNvPr>
          <p:cNvPicPr>
            <a:picLocks noChangeAspect="1"/>
          </p:cNvPicPr>
          <p:nvPr/>
        </p:nvPicPr>
        <p:blipFill rotWithShape="1">
          <a:blip r:embed="rId6">
            <a:extLst>
              <a:ext uri="{28A0092B-C50C-407E-A947-70E740481C1C}">
                <a14:useLocalDpi xmlns:a14="http://schemas.microsoft.com/office/drawing/2010/main" val="0"/>
              </a:ext>
            </a:extLst>
          </a:blip>
          <a:srcRect l="12188" t="19815" r="30104" b="2401"/>
          <a:stretch/>
        </p:blipFill>
        <p:spPr>
          <a:xfrm>
            <a:off x="9374293" y="2299697"/>
            <a:ext cx="2817707" cy="1881805"/>
          </a:xfrm>
          <a:prstGeom prst="rect">
            <a:avLst/>
          </a:prstGeom>
        </p:spPr>
      </p:pic>
      <p:sp>
        <p:nvSpPr>
          <p:cNvPr id="12" name="TextBox 11">
            <a:extLst>
              <a:ext uri="{FF2B5EF4-FFF2-40B4-BE49-F238E27FC236}">
                <a16:creationId xmlns:a16="http://schemas.microsoft.com/office/drawing/2014/main" id="{619FE5C3-92DF-4EC2-9EA8-FE55059384D5}"/>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16</a:t>
            </a:r>
          </a:p>
        </p:txBody>
      </p:sp>
    </p:spTree>
    <p:extLst>
      <p:ext uri="{BB962C8B-B14F-4D97-AF65-F5344CB8AC3E}">
        <p14:creationId xmlns:p14="http://schemas.microsoft.com/office/powerpoint/2010/main" val="206276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err="1"/>
              <a:t>TherMOS</a:t>
            </a:r>
            <a:r>
              <a:rPr lang="en-US" dirty="0"/>
              <a:t>?</a:t>
            </a:r>
          </a:p>
        </p:txBody>
      </p:sp>
      <p:pic>
        <p:nvPicPr>
          <p:cNvPr id="11" name="Picture 4" descr="Image result for easy">
            <a:extLst>
              <a:ext uri="{FF2B5EF4-FFF2-40B4-BE49-F238E27FC236}">
                <a16:creationId xmlns:a16="http://schemas.microsoft.com/office/drawing/2014/main" id="{B8D3E8B0-45FD-4243-9AF7-E4E96AFA34E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065767" y="93310"/>
            <a:ext cx="1786466" cy="1004887"/>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73E4D51A-6744-43BA-A97E-0FE131B717C2}"/>
              </a:ext>
            </a:extLst>
          </p:cNvPr>
          <p:cNvSpPr>
            <a:spLocks noGrp="1"/>
          </p:cNvSpPr>
          <p:nvPr>
            <p:ph idx="1"/>
          </p:nvPr>
        </p:nvSpPr>
        <p:spPr>
          <a:xfrm>
            <a:off x="671951" y="1350522"/>
            <a:ext cx="6713310" cy="3962400"/>
          </a:xfrm>
        </p:spPr>
        <p:txBody>
          <a:bodyPr/>
          <a:lstStyle/>
          <a:p>
            <a:r>
              <a:rPr lang="en-US" sz="2800" dirty="0"/>
              <a:t>Fast run-times: User-definable resolution and  non-uniform meshing</a:t>
            </a:r>
          </a:p>
          <a:p>
            <a:r>
              <a:rPr lang="en-US" sz="2800" dirty="0"/>
              <a:t>Device parameters compiled from literature sources for 7FF and 14nm FDSOI technologies</a:t>
            </a:r>
          </a:p>
          <a:p>
            <a:r>
              <a:rPr lang="en-US" sz="2800" dirty="0" err="1"/>
              <a:t>Multifin</a:t>
            </a:r>
            <a:r>
              <a:rPr lang="en-US" sz="2800" dirty="0"/>
              <a:t> and </a:t>
            </a:r>
            <a:r>
              <a:rPr lang="en-US" sz="2800" dirty="0" err="1"/>
              <a:t>multigate</a:t>
            </a:r>
            <a:r>
              <a:rPr lang="en-US" sz="2800" dirty="0"/>
              <a:t> array simulation</a:t>
            </a:r>
          </a:p>
          <a:p>
            <a:r>
              <a:rPr lang="en-US" sz="2800" dirty="0"/>
              <a:t>Detailed model for power distributions</a:t>
            </a:r>
          </a:p>
          <a:p>
            <a:r>
              <a:rPr lang="en-US" sz="2800" dirty="0"/>
              <a:t>Submicron boundary scattering effects</a:t>
            </a:r>
          </a:p>
        </p:txBody>
      </p:sp>
      <p:pic>
        <p:nvPicPr>
          <p:cNvPr id="18" name="Picture 17">
            <a:extLst>
              <a:ext uri="{FF2B5EF4-FFF2-40B4-BE49-F238E27FC236}">
                <a16:creationId xmlns:a16="http://schemas.microsoft.com/office/drawing/2014/main" id="{AF65D66C-E863-4EA3-83A1-EB451373DB10}"/>
              </a:ext>
            </a:extLst>
          </p:cNvPr>
          <p:cNvPicPr>
            <a:picLocks noChangeAspect="1"/>
          </p:cNvPicPr>
          <p:nvPr/>
        </p:nvPicPr>
        <p:blipFill rotWithShape="1">
          <a:blip r:embed="rId3"/>
          <a:srcRect b="51205"/>
          <a:stretch/>
        </p:blipFill>
        <p:spPr>
          <a:xfrm>
            <a:off x="7323831" y="108482"/>
            <a:ext cx="2804504" cy="2070152"/>
          </a:xfrm>
          <a:prstGeom prst="rect">
            <a:avLst/>
          </a:prstGeom>
        </p:spPr>
      </p:pic>
      <p:pic>
        <p:nvPicPr>
          <p:cNvPr id="2054" name="Picture 6" descr="Image result for run time">
            <a:extLst>
              <a:ext uri="{FF2B5EF4-FFF2-40B4-BE49-F238E27FC236}">
                <a16:creationId xmlns:a16="http://schemas.microsoft.com/office/drawing/2014/main" id="{63F4D81A-0EEB-4139-8475-208D0F773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0509" y="1065930"/>
            <a:ext cx="1611724" cy="11658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one-stop-shop">
            <a:extLst>
              <a:ext uri="{FF2B5EF4-FFF2-40B4-BE49-F238E27FC236}">
                <a16:creationId xmlns:a16="http://schemas.microsoft.com/office/drawing/2014/main" id="{0659A1C5-0E40-43FA-929B-4BAB84324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261" y="2321354"/>
            <a:ext cx="1991331" cy="19913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group_fin.pdf - Adobe Acrobat Reader DC">
            <a:extLst>
              <a:ext uri="{FF2B5EF4-FFF2-40B4-BE49-F238E27FC236}">
                <a16:creationId xmlns:a16="http://schemas.microsoft.com/office/drawing/2014/main" id="{5F17F9EB-67FF-44C2-B083-621E2F7E48CB}"/>
              </a:ext>
            </a:extLst>
          </p:cNvPr>
          <p:cNvPicPr>
            <a:picLocks noChangeAspect="1"/>
          </p:cNvPicPr>
          <p:nvPr/>
        </p:nvPicPr>
        <p:blipFill rotWithShape="1">
          <a:blip r:embed="rId6">
            <a:extLst>
              <a:ext uri="{28A0092B-C50C-407E-A947-70E740481C1C}">
                <a14:useLocalDpi xmlns:a14="http://schemas.microsoft.com/office/drawing/2010/main" val="0"/>
              </a:ext>
            </a:extLst>
          </a:blip>
          <a:srcRect l="12188" t="19815" r="30104" b="2401"/>
          <a:stretch/>
        </p:blipFill>
        <p:spPr>
          <a:xfrm>
            <a:off x="9374293" y="2299697"/>
            <a:ext cx="2817707" cy="1881805"/>
          </a:xfrm>
          <a:prstGeom prst="rect">
            <a:avLst/>
          </a:prstGeom>
        </p:spPr>
      </p:pic>
      <p:pic>
        <p:nvPicPr>
          <p:cNvPr id="25" name="Picture 24">
            <a:extLst>
              <a:ext uri="{FF2B5EF4-FFF2-40B4-BE49-F238E27FC236}">
                <a16:creationId xmlns:a16="http://schemas.microsoft.com/office/drawing/2014/main" id="{EBCFB27E-6FBA-488C-95CF-D42D4C3EED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1033" y="4313554"/>
            <a:ext cx="2675025" cy="1979037"/>
          </a:xfrm>
          <a:prstGeom prst="rect">
            <a:avLst/>
          </a:prstGeom>
        </p:spPr>
      </p:pic>
      <p:sp>
        <p:nvSpPr>
          <p:cNvPr id="26" name="TextBox 25">
            <a:extLst>
              <a:ext uri="{FF2B5EF4-FFF2-40B4-BE49-F238E27FC236}">
                <a16:creationId xmlns:a16="http://schemas.microsoft.com/office/drawing/2014/main" id="{9CED2610-9AFE-4FFB-888E-3B2C83038337}"/>
              </a:ext>
            </a:extLst>
          </p:cNvPr>
          <p:cNvSpPr txBox="1"/>
          <p:nvPr/>
        </p:nvSpPr>
        <p:spPr>
          <a:xfrm rot="16200000">
            <a:off x="6558998" y="4936485"/>
            <a:ext cx="1991330" cy="461665"/>
          </a:xfrm>
          <a:prstGeom prst="rect">
            <a:avLst/>
          </a:prstGeom>
          <a:solidFill>
            <a:schemeClr val="bg1"/>
          </a:solidFill>
        </p:spPr>
        <p:txBody>
          <a:bodyPr wrap="square" rtlCol="0">
            <a:spAutoFit/>
          </a:bodyPr>
          <a:lstStyle/>
          <a:p>
            <a:pPr algn="ctr"/>
            <a:r>
              <a:rPr lang="en-US" sz="1200" dirty="0"/>
              <a:t>Heat generation rate (W/cm</a:t>
            </a:r>
            <a:r>
              <a:rPr lang="en-US" sz="1200" baseline="30000" dirty="0"/>
              <a:t>3</a:t>
            </a:r>
            <a:r>
              <a:rPr lang="en-US" sz="1200" dirty="0"/>
              <a:t>)</a:t>
            </a:r>
          </a:p>
        </p:txBody>
      </p:sp>
      <p:sp>
        <p:nvSpPr>
          <p:cNvPr id="27" name="TextBox 26">
            <a:extLst>
              <a:ext uri="{FF2B5EF4-FFF2-40B4-BE49-F238E27FC236}">
                <a16:creationId xmlns:a16="http://schemas.microsoft.com/office/drawing/2014/main" id="{CB5DB9AD-69F9-4AF8-958F-81F662F48332}"/>
              </a:ext>
            </a:extLst>
          </p:cNvPr>
          <p:cNvSpPr txBox="1"/>
          <p:nvPr/>
        </p:nvSpPr>
        <p:spPr>
          <a:xfrm>
            <a:off x="7649915" y="5948629"/>
            <a:ext cx="2398936" cy="461665"/>
          </a:xfrm>
          <a:prstGeom prst="rect">
            <a:avLst/>
          </a:prstGeom>
          <a:solidFill>
            <a:schemeClr val="bg1"/>
          </a:solidFill>
        </p:spPr>
        <p:txBody>
          <a:bodyPr wrap="square" rtlCol="0">
            <a:spAutoFit/>
          </a:bodyPr>
          <a:lstStyle/>
          <a:p>
            <a:pPr algn="ctr"/>
            <a:r>
              <a:rPr lang="en-US" sz="1200" dirty="0"/>
              <a:t>Distance along channel </a:t>
            </a:r>
          </a:p>
          <a:p>
            <a:pPr algn="ctr"/>
            <a:r>
              <a:rPr lang="en-US" sz="1200" dirty="0"/>
              <a:t>(channel length units)</a:t>
            </a:r>
          </a:p>
        </p:txBody>
      </p:sp>
      <p:sp>
        <p:nvSpPr>
          <p:cNvPr id="12" name="TextBox 11">
            <a:extLst>
              <a:ext uri="{FF2B5EF4-FFF2-40B4-BE49-F238E27FC236}">
                <a16:creationId xmlns:a16="http://schemas.microsoft.com/office/drawing/2014/main" id="{77E6B4D9-6844-49C3-996A-B8C5C332E0A5}"/>
              </a:ext>
            </a:extLst>
          </p:cNvPr>
          <p:cNvSpPr txBox="1"/>
          <p:nvPr/>
        </p:nvSpPr>
        <p:spPr>
          <a:xfrm>
            <a:off x="11239100" y="6488668"/>
            <a:ext cx="441146" cy="369332"/>
          </a:xfrm>
          <a:prstGeom prst="rect">
            <a:avLst/>
          </a:prstGeom>
          <a:noFill/>
        </p:spPr>
        <p:txBody>
          <a:bodyPr wrap="none" rtlCol="0">
            <a:spAutoFit/>
          </a:bodyPr>
          <a:lstStyle/>
          <a:p>
            <a:r>
              <a:rPr lang="en-IN" dirty="0">
                <a:solidFill>
                  <a:schemeClr val="accent2"/>
                </a:solidFill>
              </a:rPr>
              <a:t>17</a:t>
            </a:r>
          </a:p>
        </p:txBody>
      </p:sp>
    </p:spTree>
    <p:extLst>
      <p:ext uri="{BB962C8B-B14F-4D97-AF65-F5344CB8AC3E}">
        <p14:creationId xmlns:p14="http://schemas.microsoft.com/office/powerpoint/2010/main" val="28889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78D4-75D4-4BB7-A0E5-36A0C6B3F634}"/>
              </a:ext>
            </a:extLst>
          </p:cNvPr>
          <p:cNvSpPr>
            <a:spLocks noGrp="1"/>
          </p:cNvSpPr>
          <p:nvPr>
            <p:ph type="title"/>
          </p:nvPr>
        </p:nvSpPr>
        <p:spPr/>
        <p:txBody>
          <a:bodyPr/>
          <a:lstStyle/>
          <a:p>
            <a:r>
              <a:rPr lang="en-US" dirty="0"/>
              <a:t>Contact Location and Size of Array</a:t>
            </a:r>
            <a:endParaRPr lang="en-IN" dirty="0"/>
          </a:p>
        </p:txBody>
      </p:sp>
      <p:sp>
        <p:nvSpPr>
          <p:cNvPr id="3" name="Content Placeholder 2">
            <a:extLst>
              <a:ext uri="{FF2B5EF4-FFF2-40B4-BE49-F238E27FC236}">
                <a16:creationId xmlns:a16="http://schemas.microsoft.com/office/drawing/2014/main" id="{6051774A-31FF-4ADF-AB4A-B1B0C25D6BA7}"/>
              </a:ext>
            </a:extLst>
          </p:cNvPr>
          <p:cNvSpPr>
            <a:spLocks noGrp="1"/>
          </p:cNvSpPr>
          <p:nvPr>
            <p:ph idx="1"/>
          </p:nvPr>
        </p:nvSpPr>
        <p:spPr>
          <a:xfrm>
            <a:off x="870630" y="1357410"/>
            <a:ext cx="7276414" cy="891931"/>
          </a:xfrm>
        </p:spPr>
        <p:txBody>
          <a:bodyPr/>
          <a:lstStyle/>
          <a:p>
            <a:r>
              <a:rPr lang="en-US" sz="2800" dirty="0"/>
              <a:t>Contacts act as a path to thermal ground</a:t>
            </a:r>
          </a:p>
        </p:txBody>
      </p:sp>
      <p:graphicFrame>
        <p:nvGraphicFramePr>
          <p:cNvPr id="9" name="Chart 8">
            <a:extLst>
              <a:ext uri="{FF2B5EF4-FFF2-40B4-BE49-F238E27FC236}">
                <a16:creationId xmlns:a16="http://schemas.microsoft.com/office/drawing/2014/main" id="{93C31E63-A88E-4432-A267-2725B214F39C}"/>
              </a:ext>
            </a:extLst>
          </p:cNvPr>
          <p:cNvGraphicFramePr/>
          <p:nvPr/>
        </p:nvGraphicFramePr>
        <p:xfrm>
          <a:off x="4100757" y="2597226"/>
          <a:ext cx="3293676" cy="26880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20CD528-68C0-434A-8BF8-9A15DFB4C4CA}"/>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8</a:t>
            </a:r>
          </a:p>
        </p:txBody>
      </p:sp>
      <p:pic>
        <p:nvPicPr>
          <p:cNvPr id="18" name="Picture 17">
            <a:extLst>
              <a:ext uri="{FF2B5EF4-FFF2-40B4-BE49-F238E27FC236}">
                <a16:creationId xmlns:a16="http://schemas.microsoft.com/office/drawing/2014/main" id="{785A585B-60EA-4D54-B3ED-1FA1430A919D}"/>
              </a:ext>
            </a:extLst>
          </p:cNvPr>
          <p:cNvPicPr>
            <a:picLocks noChangeAspect="1"/>
          </p:cNvPicPr>
          <p:nvPr/>
        </p:nvPicPr>
        <p:blipFill>
          <a:blip r:embed="rId4"/>
          <a:stretch>
            <a:fillRect/>
          </a:stretch>
        </p:blipFill>
        <p:spPr>
          <a:xfrm>
            <a:off x="185726" y="2672316"/>
            <a:ext cx="440325" cy="2427767"/>
          </a:xfrm>
          <a:prstGeom prst="rect">
            <a:avLst/>
          </a:prstGeom>
        </p:spPr>
      </p:pic>
      <p:sp>
        <p:nvSpPr>
          <p:cNvPr id="20" name="TextBox 19">
            <a:extLst>
              <a:ext uri="{FF2B5EF4-FFF2-40B4-BE49-F238E27FC236}">
                <a16:creationId xmlns:a16="http://schemas.microsoft.com/office/drawing/2014/main" id="{71BE3D31-2021-42EC-9F6F-8DE84D7AA318}"/>
              </a:ext>
            </a:extLst>
          </p:cNvPr>
          <p:cNvSpPr txBox="1"/>
          <p:nvPr/>
        </p:nvSpPr>
        <p:spPr>
          <a:xfrm>
            <a:off x="553115" y="2687832"/>
            <a:ext cx="1476539" cy="338554"/>
          </a:xfrm>
          <a:prstGeom prst="rect">
            <a:avLst/>
          </a:prstGeom>
          <a:noFill/>
        </p:spPr>
        <p:txBody>
          <a:bodyPr wrap="square" rtlCol="0">
            <a:spAutoFit/>
          </a:bodyPr>
          <a:lstStyle/>
          <a:p>
            <a:r>
              <a:rPr lang="en-US" sz="1600" dirty="0"/>
              <a:t>Contact</a:t>
            </a:r>
          </a:p>
        </p:txBody>
      </p:sp>
      <p:sp>
        <p:nvSpPr>
          <p:cNvPr id="21" name="TextBox 20">
            <a:extLst>
              <a:ext uri="{FF2B5EF4-FFF2-40B4-BE49-F238E27FC236}">
                <a16:creationId xmlns:a16="http://schemas.microsoft.com/office/drawing/2014/main" id="{B270954E-27C5-494D-873E-F9B4A78FF0AD}"/>
              </a:ext>
            </a:extLst>
          </p:cNvPr>
          <p:cNvSpPr txBox="1"/>
          <p:nvPr/>
        </p:nvSpPr>
        <p:spPr>
          <a:xfrm>
            <a:off x="570080" y="4682873"/>
            <a:ext cx="1306176" cy="338554"/>
          </a:xfrm>
          <a:prstGeom prst="rect">
            <a:avLst/>
          </a:prstGeom>
          <a:noFill/>
        </p:spPr>
        <p:txBody>
          <a:bodyPr wrap="square" rtlCol="0">
            <a:spAutoFit/>
          </a:bodyPr>
          <a:lstStyle/>
          <a:p>
            <a:r>
              <a:rPr lang="en-US" sz="1600" dirty="0"/>
              <a:t>Metal</a:t>
            </a:r>
          </a:p>
        </p:txBody>
      </p:sp>
      <p:sp>
        <p:nvSpPr>
          <p:cNvPr id="22" name="TextBox 21">
            <a:extLst>
              <a:ext uri="{FF2B5EF4-FFF2-40B4-BE49-F238E27FC236}">
                <a16:creationId xmlns:a16="http://schemas.microsoft.com/office/drawing/2014/main" id="{79122856-1410-406C-ABAF-601A6B066E77}"/>
              </a:ext>
            </a:extLst>
          </p:cNvPr>
          <p:cNvSpPr txBox="1"/>
          <p:nvPr/>
        </p:nvSpPr>
        <p:spPr>
          <a:xfrm>
            <a:off x="553115" y="3726773"/>
            <a:ext cx="1476539" cy="338554"/>
          </a:xfrm>
          <a:prstGeom prst="rect">
            <a:avLst/>
          </a:prstGeom>
          <a:noFill/>
        </p:spPr>
        <p:txBody>
          <a:bodyPr wrap="square" rtlCol="0">
            <a:spAutoFit/>
          </a:bodyPr>
          <a:lstStyle/>
          <a:p>
            <a:r>
              <a:rPr lang="en-US" sz="1600" dirty="0"/>
              <a:t>Gate terminal</a:t>
            </a:r>
          </a:p>
        </p:txBody>
      </p:sp>
      <p:sp>
        <p:nvSpPr>
          <p:cNvPr id="23" name="TextBox 22">
            <a:extLst>
              <a:ext uri="{FF2B5EF4-FFF2-40B4-BE49-F238E27FC236}">
                <a16:creationId xmlns:a16="http://schemas.microsoft.com/office/drawing/2014/main" id="{DA8C3A3A-58D5-4D9D-A9C6-4DF1DEAB6596}"/>
              </a:ext>
            </a:extLst>
          </p:cNvPr>
          <p:cNvSpPr txBox="1"/>
          <p:nvPr/>
        </p:nvSpPr>
        <p:spPr>
          <a:xfrm>
            <a:off x="553114" y="3069767"/>
            <a:ext cx="1308033" cy="584775"/>
          </a:xfrm>
          <a:prstGeom prst="rect">
            <a:avLst/>
          </a:prstGeom>
          <a:noFill/>
        </p:spPr>
        <p:txBody>
          <a:bodyPr wrap="square" rtlCol="0">
            <a:spAutoFit/>
          </a:bodyPr>
          <a:lstStyle/>
          <a:p>
            <a:r>
              <a:rPr lang="en-US" sz="1600" dirty="0"/>
              <a:t>Local interconnect</a:t>
            </a:r>
          </a:p>
        </p:txBody>
      </p:sp>
      <p:sp>
        <p:nvSpPr>
          <p:cNvPr id="24" name="TextBox 23">
            <a:extLst>
              <a:ext uri="{FF2B5EF4-FFF2-40B4-BE49-F238E27FC236}">
                <a16:creationId xmlns:a16="http://schemas.microsoft.com/office/drawing/2014/main" id="{5DC0E20E-0CAD-4A22-B473-F3963AFC47F0}"/>
              </a:ext>
            </a:extLst>
          </p:cNvPr>
          <p:cNvSpPr txBox="1"/>
          <p:nvPr/>
        </p:nvSpPr>
        <p:spPr>
          <a:xfrm>
            <a:off x="564919" y="4137558"/>
            <a:ext cx="1306176" cy="338554"/>
          </a:xfrm>
          <a:prstGeom prst="rect">
            <a:avLst/>
          </a:prstGeom>
          <a:noFill/>
        </p:spPr>
        <p:txBody>
          <a:bodyPr wrap="square" rtlCol="0">
            <a:spAutoFit/>
          </a:bodyPr>
          <a:lstStyle/>
          <a:p>
            <a:r>
              <a:rPr lang="en-US" sz="1600" dirty="0"/>
              <a:t>Fins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588C281-8795-4927-89B1-C45E27057615}"/>
                  </a:ext>
                </a:extLst>
              </p:cNvPr>
              <p:cNvSpPr txBox="1"/>
              <p:nvPr/>
            </p:nvSpPr>
            <p:spPr>
              <a:xfrm>
                <a:off x="2220690" y="3656948"/>
                <a:ext cx="172616" cy="193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4588C281-8795-4927-89B1-C45E27057615}"/>
                  </a:ext>
                </a:extLst>
              </p:cNvPr>
              <p:cNvSpPr txBox="1">
                <a:spLocks noRot="1" noChangeAspect="1" noMove="1" noResize="1" noEditPoints="1" noAdjustHandles="1" noChangeArrowheads="1" noChangeShapeType="1" noTextEdit="1"/>
              </p:cNvSpPr>
              <p:nvPr/>
            </p:nvSpPr>
            <p:spPr>
              <a:xfrm>
                <a:off x="2220690" y="3656948"/>
                <a:ext cx="172616" cy="193793"/>
              </a:xfrm>
              <a:prstGeom prst="rect">
                <a:avLst/>
              </a:prstGeom>
              <a:blipFill>
                <a:blip r:embed="rId5"/>
                <a:stretch>
                  <a:fillRect l="-44828" r="-27586" b="-6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47AB07E-CC0C-44CA-82E8-F4046D9E8D78}"/>
                  </a:ext>
                </a:extLst>
              </p:cNvPr>
              <p:cNvSpPr txBox="1"/>
              <p:nvPr/>
            </p:nvSpPr>
            <p:spPr>
              <a:xfrm>
                <a:off x="2664441" y="3656948"/>
                <a:ext cx="176431" cy="193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547AB07E-CC0C-44CA-82E8-F4046D9E8D78}"/>
                  </a:ext>
                </a:extLst>
              </p:cNvPr>
              <p:cNvSpPr txBox="1">
                <a:spLocks noRot="1" noChangeAspect="1" noMove="1" noResize="1" noEditPoints="1" noAdjustHandles="1" noChangeArrowheads="1" noChangeShapeType="1" noTextEdit="1"/>
              </p:cNvSpPr>
              <p:nvPr/>
            </p:nvSpPr>
            <p:spPr>
              <a:xfrm>
                <a:off x="2664441" y="3656948"/>
                <a:ext cx="176431" cy="193793"/>
              </a:xfrm>
              <a:prstGeom prst="rect">
                <a:avLst/>
              </a:prstGeom>
              <a:blipFill>
                <a:blip r:embed="rId6"/>
                <a:stretch>
                  <a:fillRect l="-44828" r="-31034" b="-6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3D91A22-9098-4FF6-AC97-E94C52C599E6}"/>
                  </a:ext>
                </a:extLst>
              </p:cNvPr>
              <p:cNvSpPr txBox="1"/>
              <p:nvPr/>
            </p:nvSpPr>
            <p:spPr>
              <a:xfrm>
                <a:off x="3144043" y="3656948"/>
                <a:ext cx="176431" cy="193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m:oMathPara>
                </a14:m>
                <a:endParaRPr lang="en-US" dirty="0"/>
              </a:p>
            </p:txBody>
          </p:sp>
        </mc:Choice>
        <mc:Fallback xmlns="">
          <p:sp>
            <p:nvSpPr>
              <p:cNvPr id="14" name="TextBox 13">
                <a:extLst>
                  <a:ext uri="{FF2B5EF4-FFF2-40B4-BE49-F238E27FC236}">
                    <a16:creationId xmlns:a16="http://schemas.microsoft.com/office/drawing/2014/main" id="{63D91A22-9098-4FF6-AC97-E94C52C599E6}"/>
                  </a:ext>
                </a:extLst>
              </p:cNvPr>
              <p:cNvSpPr txBox="1">
                <a:spLocks noRot="1" noChangeAspect="1" noMove="1" noResize="1" noEditPoints="1" noAdjustHandles="1" noChangeArrowheads="1" noChangeShapeType="1" noTextEdit="1"/>
              </p:cNvSpPr>
              <p:nvPr/>
            </p:nvSpPr>
            <p:spPr>
              <a:xfrm>
                <a:off x="3144043" y="3656948"/>
                <a:ext cx="176431" cy="193793"/>
              </a:xfrm>
              <a:prstGeom prst="rect">
                <a:avLst/>
              </a:prstGeom>
              <a:blipFill>
                <a:blip r:embed="rId7"/>
                <a:stretch>
                  <a:fillRect l="-48276" r="-27586" b="-6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8C9F9D9-4E4A-4D05-85AE-C852E4898954}"/>
                  </a:ext>
                </a:extLst>
              </p:cNvPr>
              <p:cNvSpPr txBox="1"/>
              <p:nvPr/>
            </p:nvSpPr>
            <p:spPr>
              <a:xfrm>
                <a:off x="3601128" y="3656948"/>
                <a:ext cx="142642" cy="1541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4</m:t>
                          </m:r>
                        </m:sub>
                      </m:sSub>
                    </m:oMath>
                  </m:oMathPara>
                </a14:m>
                <a:endParaRPr lang="en-US" dirty="0"/>
              </a:p>
            </p:txBody>
          </p:sp>
        </mc:Choice>
        <mc:Fallback xmlns="">
          <p:sp>
            <p:nvSpPr>
              <p:cNvPr id="15" name="TextBox 14">
                <a:extLst>
                  <a:ext uri="{FF2B5EF4-FFF2-40B4-BE49-F238E27FC236}">
                    <a16:creationId xmlns:a16="http://schemas.microsoft.com/office/drawing/2014/main" id="{58C9F9D9-4E4A-4D05-85AE-C852E4898954}"/>
                  </a:ext>
                </a:extLst>
              </p:cNvPr>
              <p:cNvSpPr txBox="1">
                <a:spLocks noRot="1" noChangeAspect="1" noMove="1" noResize="1" noEditPoints="1" noAdjustHandles="1" noChangeArrowheads="1" noChangeShapeType="1" noTextEdit="1"/>
              </p:cNvSpPr>
              <p:nvPr/>
            </p:nvSpPr>
            <p:spPr>
              <a:xfrm>
                <a:off x="3601128" y="3656948"/>
                <a:ext cx="142642" cy="154152"/>
              </a:xfrm>
              <a:prstGeom prst="rect">
                <a:avLst/>
              </a:prstGeom>
              <a:blipFill>
                <a:blip r:embed="rId8"/>
                <a:stretch>
                  <a:fillRect l="-60870" r="-60870" b="-112000"/>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1DCE6544-0B14-47E6-AE11-70BDDE02C80C}"/>
              </a:ext>
            </a:extLst>
          </p:cNvPr>
          <p:cNvPicPr>
            <a:picLocks noChangeAspect="1"/>
          </p:cNvPicPr>
          <p:nvPr/>
        </p:nvPicPr>
        <p:blipFill>
          <a:blip r:embed="rId9"/>
          <a:stretch>
            <a:fillRect/>
          </a:stretch>
        </p:blipFill>
        <p:spPr>
          <a:xfrm>
            <a:off x="1930213" y="1904881"/>
            <a:ext cx="2114745" cy="1734651"/>
          </a:xfrm>
          <a:prstGeom prst="rect">
            <a:avLst/>
          </a:prstGeom>
        </p:spPr>
      </p:pic>
      <p:cxnSp>
        <p:nvCxnSpPr>
          <p:cNvPr id="5" name="Straight Arrow Connector 4">
            <a:extLst>
              <a:ext uri="{FF2B5EF4-FFF2-40B4-BE49-F238E27FC236}">
                <a16:creationId xmlns:a16="http://schemas.microsoft.com/office/drawing/2014/main" id="{6DA2869E-196B-41B9-A545-4A0CE073172A}"/>
              </a:ext>
            </a:extLst>
          </p:cNvPr>
          <p:cNvCxnSpPr>
            <a:cxnSpLocks/>
          </p:cNvCxnSpPr>
          <p:nvPr/>
        </p:nvCxnSpPr>
        <p:spPr bwMode="auto">
          <a:xfrm>
            <a:off x="2357239" y="2602527"/>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a:extLst>
              <a:ext uri="{FF2B5EF4-FFF2-40B4-BE49-F238E27FC236}">
                <a16:creationId xmlns:a16="http://schemas.microsoft.com/office/drawing/2014/main" id="{71F09816-C982-4C65-914C-CEB2D59D681F}"/>
              </a:ext>
            </a:extLst>
          </p:cNvPr>
          <p:cNvCxnSpPr>
            <a:cxnSpLocks/>
          </p:cNvCxnSpPr>
          <p:nvPr/>
        </p:nvCxnSpPr>
        <p:spPr bwMode="auto">
          <a:xfrm>
            <a:off x="2357239" y="2961948"/>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7" name="Straight Arrow Connector 76">
            <a:extLst>
              <a:ext uri="{FF2B5EF4-FFF2-40B4-BE49-F238E27FC236}">
                <a16:creationId xmlns:a16="http://schemas.microsoft.com/office/drawing/2014/main" id="{11105A48-A35C-49F3-939A-3852739A51F2}"/>
              </a:ext>
            </a:extLst>
          </p:cNvPr>
          <p:cNvCxnSpPr>
            <a:cxnSpLocks/>
          </p:cNvCxnSpPr>
          <p:nvPr/>
        </p:nvCxnSpPr>
        <p:spPr bwMode="auto">
          <a:xfrm>
            <a:off x="2355399" y="3318863"/>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8" name="Straight Arrow Connector 77">
            <a:extLst>
              <a:ext uri="{FF2B5EF4-FFF2-40B4-BE49-F238E27FC236}">
                <a16:creationId xmlns:a16="http://schemas.microsoft.com/office/drawing/2014/main" id="{5050CFBC-09AB-45ED-907A-6DAFD8D9C8EF}"/>
              </a:ext>
            </a:extLst>
          </p:cNvPr>
          <p:cNvCxnSpPr>
            <a:cxnSpLocks/>
          </p:cNvCxnSpPr>
          <p:nvPr/>
        </p:nvCxnSpPr>
        <p:spPr bwMode="auto">
          <a:xfrm>
            <a:off x="2817945" y="2600760"/>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Arrow Connector 78">
            <a:extLst>
              <a:ext uri="{FF2B5EF4-FFF2-40B4-BE49-F238E27FC236}">
                <a16:creationId xmlns:a16="http://schemas.microsoft.com/office/drawing/2014/main" id="{DCA19666-78C7-4084-A16A-E09EBE251E25}"/>
              </a:ext>
            </a:extLst>
          </p:cNvPr>
          <p:cNvCxnSpPr>
            <a:cxnSpLocks/>
          </p:cNvCxnSpPr>
          <p:nvPr/>
        </p:nvCxnSpPr>
        <p:spPr bwMode="auto">
          <a:xfrm rot="10800000">
            <a:off x="2586439" y="2600760"/>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0" name="Straight Arrow Connector 79">
            <a:extLst>
              <a:ext uri="{FF2B5EF4-FFF2-40B4-BE49-F238E27FC236}">
                <a16:creationId xmlns:a16="http://schemas.microsoft.com/office/drawing/2014/main" id="{F51F4DAE-5FAF-4CB2-9933-3284616FE3AD}"/>
              </a:ext>
            </a:extLst>
          </p:cNvPr>
          <p:cNvCxnSpPr>
            <a:cxnSpLocks/>
          </p:cNvCxnSpPr>
          <p:nvPr/>
        </p:nvCxnSpPr>
        <p:spPr bwMode="auto">
          <a:xfrm rot="10800000">
            <a:off x="2579077" y="2957675"/>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1" name="Straight Arrow Connector 80">
            <a:extLst>
              <a:ext uri="{FF2B5EF4-FFF2-40B4-BE49-F238E27FC236}">
                <a16:creationId xmlns:a16="http://schemas.microsoft.com/office/drawing/2014/main" id="{CB2C9E7F-0D04-441F-BF68-D79696AEBA67}"/>
              </a:ext>
            </a:extLst>
          </p:cNvPr>
          <p:cNvCxnSpPr>
            <a:cxnSpLocks/>
          </p:cNvCxnSpPr>
          <p:nvPr/>
        </p:nvCxnSpPr>
        <p:spPr bwMode="auto">
          <a:xfrm>
            <a:off x="2817945" y="2960181"/>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2" name="Straight Arrow Connector 81">
            <a:extLst>
              <a:ext uri="{FF2B5EF4-FFF2-40B4-BE49-F238E27FC236}">
                <a16:creationId xmlns:a16="http://schemas.microsoft.com/office/drawing/2014/main" id="{3CF0E072-7DF6-4BF7-97B1-C939BCF0DC33}"/>
              </a:ext>
            </a:extLst>
          </p:cNvPr>
          <p:cNvCxnSpPr>
            <a:cxnSpLocks/>
          </p:cNvCxnSpPr>
          <p:nvPr/>
        </p:nvCxnSpPr>
        <p:spPr bwMode="auto">
          <a:xfrm rot="10800000">
            <a:off x="2586439" y="3319751"/>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3" name="Straight Arrow Connector 82">
            <a:extLst>
              <a:ext uri="{FF2B5EF4-FFF2-40B4-BE49-F238E27FC236}">
                <a16:creationId xmlns:a16="http://schemas.microsoft.com/office/drawing/2014/main" id="{CD7F2528-6F4B-4AF9-9397-96BC0E2FA174}"/>
              </a:ext>
            </a:extLst>
          </p:cNvPr>
          <p:cNvCxnSpPr>
            <a:cxnSpLocks/>
          </p:cNvCxnSpPr>
          <p:nvPr/>
        </p:nvCxnSpPr>
        <p:spPr bwMode="auto">
          <a:xfrm>
            <a:off x="2816105" y="3317096"/>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Arrow Connector 83">
            <a:extLst>
              <a:ext uri="{FF2B5EF4-FFF2-40B4-BE49-F238E27FC236}">
                <a16:creationId xmlns:a16="http://schemas.microsoft.com/office/drawing/2014/main" id="{19CE6F3A-C1B4-4260-A436-BE1578402E4F}"/>
              </a:ext>
            </a:extLst>
          </p:cNvPr>
          <p:cNvCxnSpPr>
            <a:cxnSpLocks/>
          </p:cNvCxnSpPr>
          <p:nvPr/>
        </p:nvCxnSpPr>
        <p:spPr bwMode="auto">
          <a:xfrm>
            <a:off x="3278652" y="2598993"/>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Arrow Connector 84">
            <a:extLst>
              <a:ext uri="{FF2B5EF4-FFF2-40B4-BE49-F238E27FC236}">
                <a16:creationId xmlns:a16="http://schemas.microsoft.com/office/drawing/2014/main" id="{6B2F180F-696F-49B2-9257-07EB137B7E76}"/>
              </a:ext>
            </a:extLst>
          </p:cNvPr>
          <p:cNvCxnSpPr>
            <a:cxnSpLocks/>
          </p:cNvCxnSpPr>
          <p:nvPr/>
        </p:nvCxnSpPr>
        <p:spPr bwMode="auto">
          <a:xfrm rot="10800000">
            <a:off x="3047146" y="2598993"/>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6" name="Straight Arrow Connector 85">
            <a:extLst>
              <a:ext uri="{FF2B5EF4-FFF2-40B4-BE49-F238E27FC236}">
                <a16:creationId xmlns:a16="http://schemas.microsoft.com/office/drawing/2014/main" id="{BF9DCC3C-4F3A-4368-95CC-8AC73CC30378}"/>
              </a:ext>
            </a:extLst>
          </p:cNvPr>
          <p:cNvCxnSpPr>
            <a:cxnSpLocks/>
          </p:cNvCxnSpPr>
          <p:nvPr/>
        </p:nvCxnSpPr>
        <p:spPr bwMode="auto">
          <a:xfrm rot="10800000">
            <a:off x="3039784" y="2955908"/>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7" name="Straight Arrow Connector 86">
            <a:extLst>
              <a:ext uri="{FF2B5EF4-FFF2-40B4-BE49-F238E27FC236}">
                <a16:creationId xmlns:a16="http://schemas.microsoft.com/office/drawing/2014/main" id="{CCCA4D2C-0ACE-4BC4-9763-17D3CAB00B86}"/>
              </a:ext>
            </a:extLst>
          </p:cNvPr>
          <p:cNvCxnSpPr>
            <a:cxnSpLocks/>
          </p:cNvCxnSpPr>
          <p:nvPr/>
        </p:nvCxnSpPr>
        <p:spPr bwMode="auto">
          <a:xfrm>
            <a:off x="3278652" y="2958414"/>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8" name="Straight Arrow Connector 87">
            <a:extLst>
              <a:ext uri="{FF2B5EF4-FFF2-40B4-BE49-F238E27FC236}">
                <a16:creationId xmlns:a16="http://schemas.microsoft.com/office/drawing/2014/main" id="{3EF9ED20-3F76-4A51-9A79-E941C0695ADE}"/>
              </a:ext>
            </a:extLst>
          </p:cNvPr>
          <p:cNvCxnSpPr>
            <a:cxnSpLocks/>
          </p:cNvCxnSpPr>
          <p:nvPr/>
        </p:nvCxnSpPr>
        <p:spPr bwMode="auto">
          <a:xfrm rot="10800000">
            <a:off x="3047145" y="3317984"/>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9" name="Straight Arrow Connector 88">
            <a:extLst>
              <a:ext uri="{FF2B5EF4-FFF2-40B4-BE49-F238E27FC236}">
                <a16:creationId xmlns:a16="http://schemas.microsoft.com/office/drawing/2014/main" id="{420C1D8E-214C-4470-8DE2-F22A99843030}"/>
              </a:ext>
            </a:extLst>
          </p:cNvPr>
          <p:cNvCxnSpPr>
            <a:cxnSpLocks/>
          </p:cNvCxnSpPr>
          <p:nvPr/>
        </p:nvCxnSpPr>
        <p:spPr bwMode="auto">
          <a:xfrm>
            <a:off x="3276811" y="3315329"/>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1" name="Straight Arrow Connector 90">
            <a:extLst>
              <a:ext uri="{FF2B5EF4-FFF2-40B4-BE49-F238E27FC236}">
                <a16:creationId xmlns:a16="http://schemas.microsoft.com/office/drawing/2014/main" id="{03004A7A-2467-4B88-93C6-9B4031ED1547}"/>
              </a:ext>
            </a:extLst>
          </p:cNvPr>
          <p:cNvCxnSpPr>
            <a:cxnSpLocks/>
          </p:cNvCxnSpPr>
          <p:nvPr/>
        </p:nvCxnSpPr>
        <p:spPr bwMode="auto">
          <a:xfrm rot="10800000">
            <a:off x="3507852" y="2597226"/>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2" name="Straight Arrow Connector 91">
            <a:extLst>
              <a:ext uri="{FF2B5EF4-FFF2-40B4-BE49-F238E27FC236}">
                <a16:creationId xmlns:a16="http://schemas.microsoft.com/office/drawing/2014/main" id="{888A5C08-9CBE-46AD-AD3B-BC2F9B02DFDA}"/>
              </a:ext>
            </a:extLst>
          </p:cNvPr>
          <p:cNvCxnSpPr>
            <a:cxnSpLocks/>
          </p:cNvCxnSpPr>
          <p:nvPr/>
        </p:nvCxnSpPr>
        <p:spPr bwMode="auto">
          <a:xfrm rot="10800000">
            <a:off x="3500490" y="2954141"/>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4" name="Straight Arrow Connector 93">
            <a:extLst>
              <a:ext uri="{FF2B5EF4-FFF2-40B4-BE49-F238E27FC236}">
                <a16:creationId xmlns:a16="http://schemas.microsoft.com/office/drawing/2014/main" id="{21418F3A-166A-4FE4-9524-D6144BFC113F}"/>
              </a:ext>
            </a:extLst>
          </p:cNvPr>
          <p:cNvCxnSpPr>
            <a:cxnSpLocks/>
          </p:cNvCxnSpPr>
          <p:nvPr/>
        </p:nvCxnSpPr>
        <p:spPr bwMode="auto">
          <a:xfrm rot="10800000">
            <a:off x="3507852" y="3316217"/>
            <a:ext cx="116302" cy="0"/>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a:extLst>
              <a:ext uri="{FF2B5EF4-FFF2-40B4-BE49-F238E27FC236}">
                <a16:creationId xmlns:a16="http://schemas.microsoft.com/office/drawing/2014/main" id="{661790FF-71BC-434A-BEE5-0EC5E8E4739E}"/>
              </a:ext>
            </a:extLst>
          </p:cNvPr>
          <p:cNvCxnSpPr>
            <a:cxnSpLocks/>
          </p:cNvCxnSpPr>
          <p:nvPr/>
        </p:nvCxnSpPr>
        <p:spPr bwMode="auto">
          <a:xfrm flipV="1">
            <a:off x="2533900" y="2412924"/>
            <a:ext cx="0" cy="113626"/>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a:extLst>
              <a:ext uri="{FF2B5EF4-FFF2-40B4-BE49-F238E27FC236}">
                <a16:creationId xmlns:a16="http://schemas.microsoft.com/office/drawing/2014/main" id="{8A6F8F1B-E982-46D3-9C60-EF1E8833D5D4}"/>
              </a:ext>
            </a:extLst>
          </p:cNvPr>
          <p:cNvCxnSpPr>
            <a:cxnSpLocks/>
          </p:cNvCxnSpPr>
          <p:nvPr/>
        </p:nvCxnSpPr>
        <p:spPr bwMode="auto">
          <a:xfrm flipV="1">
            <a:off x="2533900" y="2211465"/>
            <a:ext cx="0" cy="113626"/>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8" name="Straight Arrow Connector 97">
            <a:extLst>
              <a:ext uri="{FF2B5EF4-FFF2-40B4-BE49-F238E27FC236}">
                <a16:creationId xmlns:a16="http://schemas.microsoft.com/office/drawing/2014/main" id="{0202382A-0F22-49FA-8CDC-9C2FB62AFBCE}"/>
              </a:ext>
            </a:extLst>
          </p:cNvPr>
          <p:cNvCxnSpPr>
            <a:cxnSpLocks/>
          </p:cNvCxnSpPr>
          <p:nvPr/>
        </p:nvCxnSpPr>
        <p:spPr bwMode="auto">
          <a:xfrm flipV="1">
            <a:off x="3426086" y="2211465"/>
            <a:ext cx="0" cy="113626"/>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Arrow Connector 98">
            <a:extLst>
              <a:ext uri="{FF2B5EF4-FFF2-40B4-BE49-F238E27FC236}">
                <a16:creationId xmlns:a16="http://schemas.microsoft.com/office/drawing/2014/main" id="{A1FFC28F-37B6-4739-8CD7-983429552C7E}"/>
              </a:ext>
            </a:extLst>
          </p:cNvPr>
          <p:cNvCxnSpPr>
            <a:cxnSpLocks/>
          </p:cNvCxnSpPr>
          <p:nvPr/>
        </p:nvCxnSpPr>
        <p:spPr bwMode="auto">
          <a:xfrm flipV="1">
            <a:off x="3426086" y="2385795"/>
            <a:ext cx="0" cy="113626"/>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0" name="Straight Arrow Connector 99">
            <a:extLst>
              <a:ext uri="{FF2B5EF4-FFF2-40B4-BE49-F238E27FC236}">
                <a16:creationId xmlns:a16="http://schemas.microsoft.com/office/drawing/2014/main" id="{B7948EF2-ABBB-4238-8C40-88A3F1947206}"/>
              </a:ext>
            </a:extLst>
          </p:cNvPr>
          <p:cNvCxnSpPr>
            <a:cxnSpLocks/>
          </p:cNvCxnSpPr>
          <p:nvPr/>
        </p:nvCxnSpPr>
        <p:spPr bwMode="auto">
          <a:xfrm flipV="1">
            <a:off x="3426086" y="2741464"/>
            <a:ext cx="0" cy="113626"/>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100">
            <a:extLst>
              <a:ext uri="{FF2B5EF4-FFF2-40B4-BE49-F238E27FC236}">
                <a16:creationId xmlns:a16="http://schemas.microsoft.com/office/drawing/2014/main" id="{DE2EEC20-F4E3-40EE-9F96-C29405E2AD2A}"/>
              </a:ext>
            </a:extLst>
          </p:cNvPr>
          <p:cNvCxnSpPr>
            <a:cxnSpLocks/>
          </p:cNvCxnSpPr>
          <p:nvPr/>
        </p:nvCxnSpPr>
        <p:spPr bwMode="auto">
          <a:xfrm flipV="1">
            <a:off x="3426086" y="3071689"/>
            <a:ext cx="0" cy="113626"/>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3" name="Straight Arrow Connector 102">
            <a:extLst>
              <a:ext uri="{FF2B5EF4-FFF2-40B4-BE49-F238E27FC236}">
                <a16:creationId xmlns:a16="http://schemas.microsoft.com/office/drawing/2014/main" id="{B849DE7E-7AA9-4E03-817B-25EE16B07024}"/>
              </a:ext>
            </a:extLst>
          </p:cNvPr>
          <p:cNvCxnSpPr>
            <a:cxnSpLocks/>
          </p:cNvCxnSpPr>
          <p:nvPr/>
        </p:nvCxnSpPr>
        <p:spPr bwMode="auto">
          <a:xfrm flipV="1">
            <a:off x="2533900" y="2758080"/>
            <a:ext cx="0" cy="113626"/>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4" name="Straight Arrow Connector 103">
            <a:extLst>
              <a:ext uri="{FF2B5EF4-FFF2-40B4-BE49-F238E27FC236}">
                <a16:creationId xmlns:a16="http://schemas.microsoft.com/office/drawing/2014/main" id="{55C1ADFB-77F3-4DBD-906F-231727A1C27C}"/>
              </a:ext>
            </a:extLst>
          </p:cNvPr>
          <p:cNvCxnSpPr>
            <a:cxnSpLocks/>
          </p:cNvCxnSpPr>
          <p:nvPr/>
        </p:nvCxnSpPr>
        <p:spPr bwMode="auto">
          <a:xfrm flipV="1">
            <a:off x="2533900" y="3065997"/>
            <a:ext cx="0" cy="113626"/>
          </a:xfrm>
          <a:prstGeom prst="straightConnector1">
            <a:avLst/>
          </a:prstGeom>
          <a:solidFill>
            <a:schemeClr val="accent1"/>
          </a:solidFill>
          <a:ln w="9525" cap="flat" cmpd="sng" algn="ctr">
            <a:solidFill>
              <a:schemeClr val="tx1"/>
            </a:solidFill>
            <a:prstDash val="solid"/>
            <a:round/>
            <a:headEnd type="none" w="med" len="med"/>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02" name="Picture 101">
            <a:extLst>
              <a:ext uri="{FF2B5EF4-FFF2-40B4-BE49-F238E27FC236}">
                <a16:creationId xmlns:a16="http://schemas.microsoft.com/office/drawing/2014/main" id="{D1AF3C72-4191-4A47-BEA8-725410520BCA}"/>
              </a:ext>
            </a:extLst>
          </p:cNvPr>
          <p:cNvPicPr>
            <a:picLocks noChangeAspect="1"/>
          </p:cNvPicPr>
          <p:nvPr/>
        </p:nvPicPr>
        <p:blipFill>
          <a:blip r:embed="rId10"/>
          <a:stretch>
            <a:fillRect/>
          </a:stretch>
        </p:blipFill>
        <p:spPr>
          <a:xfrm>
            <a:off x="1937574" y="4065327"/>
            <a:ext cx="2025798" cy="1816081"/>
          </a:xfrm>
          <a:prstGeom prst="rect">
            <a:avLst/>
          </a:prstGeom>
        </p:spPr>
      </p:pic>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BFB3DA9C-DC0F-4DF7-8EB9-F3ED3A1A8987}"/>
                  </a:ext>
                </a:extLst>
              </p:cNvPr>
              <p:cNvSpPr txBox="1"/>
              <p:nvPr/>
            </p:nvSpPr>
            <p:spPr>
              <a:xfrm>
                <a:off x="2214008" y="5899014"/>
                <a:ext cx="165481" cy="202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oMath>
                  </m:oMathPara>
                </a14:m>
                <a:endParaRPr lang="en-US" dirty="0"/>
              </a:p>
            </p:txBody>
          </p:sp>
        </mc:Choice>
        <mc:Fallback xmlns="">
          <p:sp>
            <p:nvSpPr>
              <p:cNvPr id="105" name="TextBox 104">
                <a:extLst>
                  <a:ext uri="{FF2B5EF4-FFF2-40B4-BE49-F238E27FC236}">
                    <a16:creationId xmlns:a16="http://schemas.microsoft.com/office/drawing/2014/main" id="{BFB3DA9C-DC0F-4DF7-8EB9-F3ED3A1A8987}"/>
                  </a:ext>
                </a:extLst>
              </p:cNvPr>
              <p:cNvSpPr txBox="1">
                <a:spLocks noRot="1" noChangeAspect="1" noMove="1" noResize="1" noEditPoints="1" noAdjustHandles="1" noChangeArrowheads="1" noChangeShapeType="1" noTextEdit="1"/>
              </p:cNvSpPr>
              <p:nvPr/>
            </p:nvSpPr>
            <p:spPr>
              <a:xfrm>
                <a:off x="2214008" y="5899014"/>
                <a:ext cx="165481" cy="202821"/>
              </a:xfrm>
              <a:prstGeom prst="rect">
                <a:avLst/>
              </a:prstGeom>
              <a:blipFill>
                <a:blip r:embed="rId11"/>
                <a:stretch>
                  <a:fillRect l="-48148" r="-37037" b="-6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CFF1BD15-6726-423F-B587-EDF8A02BC0DE}"/>
                  </a:ext>
                </a:extLst>
              </p:cNvPr>
              <p:cNvSpPr txBox="1"/>
              <p:nvPr/>
            </p:nvSpPr>
            <p:spPr>
              <a:xfrm>
                <a:off x="2639417" y="5899014"/>
                <a:ext cx="169138" cy="202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dirty="0"/>
              </a:p>
            </p:txBody>
          </p:sp>
        </mc:Choice>
        <mc:Fallback xmlns="">
          <p:sp>
            <p:nvSpPr>
              <p:cNvPr id="106" name="TextBox 105">
                <a:extLst>
                  <a:ext uri="{FF2B5EF4-FFF2-40B4-BE49-F238E27FC236}">
                    <a16:creationId xmlns:a16="http://schemas.microsoft.com/office/drawing/2014/main" id="{CFF1BD15-6726-423F-B587-EDF8A02BC0DE}"/>
                  </a:ext>
                </a:extLst>
              </p:cNvPr>
              <p:cNvSpPr txBox="1">
                <a:spLocks noRot="1" noChangeAspect="1" noMove="1" noResize="1" noEditPoints="1" noAdjustHandles="1" noChangeArrowheads="1" noChangeShapeType="1" noTextEdit="1"/>
              </p:cNvSpPr>
              <p:nvPr/>
            </p:nvSpPr>
            <p:spPr>
              <a:xfrm>
                <a:off x="2639417" y="5899014"/>
                <a:ext cx="169138" cy="202821"/>
              </a:xfrm>
              <a:prstGeom prst="rect">
                <a:avLst/>
              </a:prstGeom>
              <a:blipFill>
                <a:blip r:embed="rId12"/>
                <a:stretch>
                  <a:fillRect l="-50000" r="-32143" b="-6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E8547A33-C172-4E4F-A7AF-FA14256F91E0}"/>
                  </a:ext>
                </a:extLst>
              </p:cNvPr>
              <p:cNvSpPr txBox="1"/>
              <p:nvPr/>
            </p:nvSpPr>
            <p:spPr>
              <a:xfrm>
                <a:off x="3099195" y="5899014"/>
                <a:ext cx="169138" cy="202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m:oMathPara>
                </a14:m>
                <a:endParaRPr lang="en-US" dirty="0"/>
              </a:p>
            </p:txBody>
          </p:sp>
        </mc:Choice>
        <mc:Fallback xmlns="">
          <p:sp>
            <p:nvSpPr>
              <p:cNvPr id="107" name="TextBox 106">
                <a:extLst>
                  <a:ext uri="{FF2B5EF4-FFF2-40B4-BE49-F238E27FC236}">
                    <a16:creationId xmlns:a16="http://schemas.microsoft.com/office/drawing/2014/main" id="{E8547A33-C172-4E4F-A7AF-FA14256F91E0}"/>
                  </a:ext>
                </a:extLst>
              </p:cNvPr>
              <p:cNvSpPr txBox="1">
                <a:spLocks noRot="1" noChangeAspect="1" noMove="1" noResize="1" noEditPoints="1" noAdjustHandles="1" noChangeArrowheads="1" noChangeShapeType="1" noTextEdit="1"/>
              </p:cNvSpPr>
              <p:nvPr/>
            </p:nvSpPr>
            <p:spPr>
              <a:xfrm>
                <a:off x="3099195" y="5899014"/>
                <a:ext cx="169138" cy="202821"/>
              </a:xfrm>
              <a:prstGeom prst="rect">
                <a:avLst/>
              </a:prstGeom>
              <a:blipFill>
                <a:blip r:embed="rId13"/>
                <a:stretch>
                  <a:fillRect l="-46429" r="-35714" b="-6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93112BD8-A5E8-4B11-9501-262E8E39D558}"/>
                  </a:ext>
                </a:extLst>
              </p:cNvPr>
              <p:cNvSpPr txBox="1"/>
              <p:nvPr/>
            </p:nvSpPr>
            <p:spPr>
              <a:xfrm>
                <a:off x="3537386" y="5899014"/>
                <a:ext cx="136746" cy="161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4</m:t>
                          </m:r>
                        </m:sub>
                      </m:sSub>
                    </m:oMath>
                  </m:oMathPara>
                </a14:m>
                <a:endParaRPr lang="en-US" dirty="0"/>
              </a:p>
            </p:txBody>
          </p:sp>
        </mc:Choice>
        <mc:Fallback xmlns="">
          <p:sp>
            <p:nvSpPr>
              <p:cNvPr id="108" name="TextBox 107">
                <a:extLst>
                  <a:ext uri="{FF2B5EF4-FFF2-40B4-BE49-F238E27FC236}">
                    <a16:creationId xmlns:a16="http://schemas.microsoft.com/office/drawing/2014/main" id="{93112BD8-A5E8-4B11-9501-262E8E39D558}"/>
                  </a:ext>
                </a:extLst>
              </p:cNvPr>
              <p:cNvSpPr txBox="1">
                <a:spLocks noRot="1" noChangeAspect="1" noMove="1" noResize="1" noEditPoints="1" noAdjustHandles="1" noChangeArrowheads="1" noChangeShapeType="1" noTextEdit="1"/>
              </p:cNvSpPr>
              <p:nvPr/>
            </p:nvSpPr>
            <p:spPr>
              <a:xfrm>
                <a:off x="3537386" y="5899014"/>
                <a:ext cx="136746" cy="161333"/>
              </a:xfrm>
              <a:prstGeom prst="rect">
                <a:avLst/>
              </a:prstGeom>
              <a:blipFill>
                <a:blip r:embed="rId14"/>
                <a:stretch>
                  <a:fillRect l="-56522" r="-65217" b="-103846"/>
                </a:stretch>
              </a:blipFill>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88CD2F0F-C5A3-462A-A03F-4242F4831204}"/>
              </a:ext>
            </a:extLst>
          </p:cNvPr>
          <p:cNvCxnSpPr/>
          <p:nvPr/>
        </p:nvCxnSpPr>
        <p:spPr bwMode="auto">
          <a:xfrm flipV="1">
            <a:off x="2095086" y="4597037"/>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0" name="Straight Arrow Connector 109">
            <a:extLst>
              <a:ext uri="{FF2B5EF4-FFF2-40B4-BE49-F238E27FC236}">
                <a16:creationId xmlns:a16="http://schemas.microsoft.com/office/drawing/2014/main" id="{324BE3D3-5031-4C26-918E-E591BB4F5DDA}"/>
              </a:ext>
            </a:extLst>
          </p:cNvPr>
          <p:cNvCxnSpPr/>
          <p:nvPr/>
        </p:nvCxnSpPr>
        <p:spPr bwMode="auto">
          <a:xfrm flipV="1">
            <a:off x="2095086" y="4386193"/>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Arrow Connector 110">
            <a:extLst>
              <a:ext uri="{FF2B5EF4-FFF2-40B4-BE49-F238E27FC236}">
                <a16:creationId xmlns:a16="http://schemas.microsoft.com/office/drawing/2014/main" id="{E840CCA4-416A-439E-A9ED-1BC362F02FCD}"/>
              </a:ext>
            </a:extLst>
          </p:cNvPr>
          <p:cNvCxnSpPr/>
          <p:nvPr/>
        </p:nvCxnSpPr>
        <p:spPr bwMode="auto">
          <a:xfrm flipV="1">
            <a:off x="2950394" y="4386193"/>
            <a:ext cx="0" cy="118919"/>
          </a:xfrm>
          <a:prstGeom prst="straightConnector1">
            <a:avLst/>
          </a:prstGeom>
          <a:solidFill>
            <a:schemeClr val="accent1"/>
          </a:solidFill>
          <a:ln w="9525" cap="flat" cmpd="sng" algn="ctr">
            <a:solidFill>
              <a:schemeClr val="tx1"/>
            </a:solidFill>
            <a:prstDash val="solid"/>
            <a:round/>
            <a:headEnd type="none" w="sm"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Arrow Connector 111">
            <a:extLst>
              <a:ext uri="{FF2B5EF4-FFF2-40B4-BE49-F238E27FC236}">
                <a16:creationId xmlns:a16="http://schemas.microsoft.com/office/drawing/2014/main" id="{69B494E7-55A4-4508-A1FA-C96EAF071751}"/>
              </a:ext>
            </a:extLst>
          </p:cNvPr>
          <p:cNvCxnSpPr/>
          <p:nvPr/>
        </p:nvCxnSpPr>
        <p:spPr bwMode="auto">
          <a:xfrm flipV="1">
            <a:off x="2950394" y="4568644"/>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Arrow Connector 112">
            <a:extLst>
              <a:ext uri="{FF2B5EF4-FFF2-40B4-BE49-F238E27FC236}">
                <a16:creationId xmlns:a16="http://schemas.microsoft.com/office/drawing/2014/main" id="{8017A141-F09E-4029-8D66-9BF7F196BF90}"/>
              </a:ext>
            </a:extLst>
          </p:cNvPr>
          <p:cNvCxnSpPr/>
          <p:nvPr/>
        </p:nvCxnSpPr>
        <p:spPr bwMode="auto">
          <a:xfrm flipV="1">
            <a:off x="2950394" y="4940882"/>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Arrow Connector 113">
            <a:extLst>
              <a:ext uri="{FF2B5EF4-FFF2-40B4-BE49-F238E27FC236}">
                <a16:creationId xmlns:a16="http://schemas.microsoft.com/office/drawing/2014/main" id="{619268A7-85B1-4CA0-BA99-27F6587417FA}"/>
              </a:ext>
            </a:extLst>
          </p:cNvPr>
          <p:cNvCxnSpPr/>
          <p:nvPr/>
        </p:nvCxnSpPr>
        <p:spPr bwMode="auto">
          <a:xfrm flipV="1">
            <a:off x="2950394" y="5286491"/>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5" name="Straight Arrow Connector 114">
            <a:extLst>
              <a:ext uri="{FF2B5EF4-FFF2-40B4-BE49-F238E27FC236}">
                <a16:creationId xmlns:a16="http://schemas.microsoft.com/office/drawing/2014/main" id="{9062053B-E0EA-4DBC-BF93-BD7AD2103D8A}"/>
              </a:ext>
            </a:extLst>
          </p:cNvPr>
          <p:cNvCxnSpPr/>
          <p:nvPr/>
        </p:nvCxnSpPr>
        <p:spPr bwMode="auto">
          <a:xfrm flipV="1">
            <a:off x="2095086" y="4958272"/>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6" name="Straight Arrow Connector 115">
            <a:extLst>
              <a:ext uri="{FF2B5EF4-FFF2-40B4-BE49-F238E27FC236}">
                <a16:creationId xmlns:a16="http://schemas.microsoft.com/office/drawing/2014/main" id="{4A13FC96-5923-472C-BADC-EB1F998F023E}"/>
              </a:ext>
            </a:extLst>
          </p:cNvPr>
          <p:cNvCxnSpPr/>
          <p:nvPr/>
        </p:nvCxnSpPr>
        <p:spPr bwMode="auto">
          <a:xfrm flipV="1">
            <a:off x="2095086" y="5280534"/>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7" name="Straight Arrow Connector 116">
            <a:extLst>
              <a:ext uri="{FF2B5EF4-FFF2-40B4-BE49-F238E27FC236}">
                <a16:creationId xmlns:a16="http://schemas.microsoft.com/office/drawing/2014/main" id="{CB4F18EA-0F06-4CA8-9A88-7F2C4E0E0DBC}"/>
              </a:ext>
            </a:extLst>
          </p:cNvPr>
          <p:cNvCxnSpPr/>
          <p:nvPr/>
        </p:nvCxnSpPr>
        <p:spPr bwMode="auto">
          <a:xfrm flipV="1">
            <a:off x="3792999" y="4587799"/>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8" name="Straight Arrow Connector 117">
            <a:extLst>
              <a:ext uri="{FF2B5EF4-FFF2-40B4-BE49-F238E27FC236}">
                <a16:creationId xmlns:a16="http://schemas.microsoft.com/office/drawing/2014/main" id="{F5C01EC0-B6B6-4552-B82A-C9770EC2FD79}"/>
              </a:ext>
            </a:extLst>
          </p:cNvPr>
          <p:cNvCxnSpPr/>
          <p:nvPr/>
        </p:nvCxnSpPr>
        <p:spPr bwMode="auto">
          <a:xfrm flipV="1">
            <a:off x="3792999" y="4376954"/>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9" name="Straight Arrow Connector 118">
            <a:extLst>
              <a:ext uri="{FF2B5EF4-FFF2-40B4-BE49-F238E27FC236}">
                <a16:creationId xmlns:a16="http://schemas.microsoft.com/office/drawing/2014/main" id="{85F6078B-0AC6-4366-B3B9-602D106A0A9F}"/>
              </a:ext>
            </a:extLst>
          </p:cNvPr>
          <p:cNvCxnSpPr/>
          <p:nvPr/>
        </p:nvCxnSpPr>
        <p:spPr bwMode="auto">
          <a:xfrm flipV="1">
            <a:off x="3792999" y="4949034"/>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0" name="Straight Arrow Connector 119">
            <a:extLst>
              <a:ext uri="{FF2B5EF4-FFF2-40B4-BE49-F238E27FC236}">
                <a16:creationId xmlns:a16="http://schemas.microsoft.com/office/drawing/2014/main" id="{BC45C54F-6B57-4C43-9BC4-0FE77595717E}"/>
              </a:ext>
            </a:extLst>
          </p:cNvPr>
          <p:cNvCxnSpPr/>
          <p:nvPr/>
        </p:nvCxnSpPr>
        <p:spPr bwMode="auto">
          <a:xfrm flipV="1">
            <a:off x="3792999" y="5271295"/>
            <a:ext cx="0" cy="118919"/>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1" name="Straight Arrow Connector 120">
            <a:extLst>
              <a:ext uri="{FF2B5EF4-FFF2-40B4-BE49-F238E27FC236}">
                <a16:creationId xmlns:a16="http://schemas.microsoft.com/office/drawing/2014/main" id="{2765E7A7-1491-4859-A9A9-089EF6A38D5C}"/>
              </a:ext>
            </a:extLst>
          </p:cNvPr>
          <p:cNvCxnSpPr/>
          <p:nvPr/>
        </p:nvCxnSpPr>
        <p:spPr bwMode="auto">
          <a:xfrm>
            <a:off x="2344913" y="4795473"/>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2" name="Straight Arrow Connector 121">
            <a:extLst>
              <a:ext uri="{FF2B5EF4-FFF2-40B4-BE49-F238E27FC236}">
                <a16:creationId xmlns:a16="http://schemas.microsoft.com/office/drawing/2014/main" id="{0A851FF9-4FD8-4F08-9CCC-BDADA694426D}"/>
              </a:ext>
            </a:extLst>
          </p:cNvPr>
          <p:cNvCxnSpPr>
            <a:cxnSpLocks/>
          </p:cNvCxnSpPr>
          <p:nvPr/>
        </p:nvCxnSpPr>
        <p:spPr bwMode="auto">
          <a:xfrm rot="10800000">
            <a:off x="2122976" y="4795473"/>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3" name="Straight Arrow Connector 122">
            <a:extLst>
              <a:ext uri="{FF2B5EF4-FFF2-40B4-BE49-F238E27FC236}">
                <a16:creationId xmlns:a16="http://schemas.microsoft.com/office/drawing/2014/main" id="{837C8BC2-18D8-48C7-A567-C65AA31DA23B}"/>
              </a:ext>
            </a:extLst>
          </p:cNvPr>
          <p:cNvCxnSpPr>
            <a:cxnSpLocks/>
          </p:cNvCxnSpPr>
          <p:nvPr/>
        </p:nvCxnSpPr>
        <p:spPr bwMode="auto">
          <a:xfrm rot="10800000">
            <a:off x="2115918" y="5169015"/>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Arrow Connector 123">
            <a:extLst>
              <a:ext uri="{FF2B5EF4-FFF2-40B4-BE49-F238E27FC236}">
                <a16:creationId xmlns:a16="http://schemas.microsoft.com/office/drawing/2014/main" id="{662ABAC6-6E47-4788-97F1-E11C0A279C12}"/>
              </a:ext>
            </a:extLst>
          </p:cNvPr>
          <p:cNvCxnSpPr/>
          <p:nvPr/>
        </p:nvCxnSpPr>
        <p:spPr bwMode="auto">
          <a:xfrm>
            <a:off x="2344914" y="5171637"/>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Arrow Connector 124">
            <a:extLst>
              <a:ext uri="{FF2B5EF4-FFF2-40B4-BE49-F238E27FC236}">
                <a16:creationId xmlns:a16="http://schemas.microsoft.com/office/drawing/2014/main" id="{1D7990B2-6A37-4F13-81BB-78D6C7A9EDF2}"/>
              </a:ext>
            </a:extLst>
          </p:cNvPr>
          <p:cNvCxnSpPr>
            <a:cxnSpLocks/>
          </p:cNvCxnSpPr>
          <p:nvPr/>
        </p:nvCxnSpPr>
        <p:spPr bwMode="auto">
          <a:xfrm rot="10800000">
            <a:off x="2122975" y="5547958"/>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6" name="Straight Arrow Connector 125">
            <a:extLst>
              <a:ext uri="{FF2B5EF4-FFF2-40B4-BE49-F238E27FC236}">
                <a16:creationId xmlns:a16="http://schemas.microsoft.com/office/drawing/2014/main" id="{C6123DEA-D8A6-4FC6-BF97-0DF59ACFDA9D}"/>
              </a:ext>
            </a:extLst>
          </p:cNvPr>
          <p:cNvCxnSpPr/>
          <p:nvPr/>
        </p:nvCxnSpPr>
        <p:spPr bwMode="auto">
          <a:xfrm>
            <a:off x="2343148" y="5545179"/>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Arrow Connector 126">
            <a:extLst>
              <a:ext uri="{FF2B5EF4-FFF2-40B4-BE49-F238E27FC236}">
                <a16:creationId xmlns:a16="http://schemas.microsoft.com/office/drawing/2014/main" id="{FCB6A64F-2BB3-4B6B-AA65-9C67FF9F46D8}"/>
              </a:ext>
            </a:extLst>
          </p:cNvPr>
          <p:cNvCxnSpPr/>
          <p:nvPr/>
        </p:nvCxnSpPr>
        <p:spPr bwMode="auto">
          <a:xfrm>
            <a:off x="2786576" y="4793623"/>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8" name="Straight Arrow Connector 127">
            <a:extLst>
              <a:ext uri="{FF2B5EF4-FFF2-40B4-BE49-F238E27FC236}">
                <a16:creationId xmlns:a16="http://schemas.microsoft.com/office/drawing/2014/main" id="{9510FA12-EF1D-4D9F-8917-2191C1BB247E}"/>
              </a:ext>
            </a:extLst>
          </p:cNvPr>
          <p:cNvCxnSpPr>
            <a:cxnSpLocks/>
          </p:cNvCxnSpPr>
          <p:nvPr/>
        </p:nvCxnSpPr>
        <p:spPr bwMode="auto">
          <a:xfrm rot="10800000">
            <a:off x="2564639" y="4793623"/>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Arrow Connector 128">
            <a:extLst>
              <a:ext uri="{FF2B5EF4-FFF2-40B4-BE49-F238E27FC236}">
                <a16:creationId xmlns:a16="http://schemas.microsoft.com/office/drawing/2014/main" id="{F4CB6807-2E18-4155-8557-E6BC3020AC29}"/>
              </a:ext>
            </a:extLst>
          </p:cNvPr>
          <p:cNvCxnSpPr>
            <a:cxnSpLocks/>
          </p:cNvCxnSpPr>
          <p:nvPr/>
        </p:nvCxnSpPr>
        <p:spPr bwMode="auto">
          <a:xfrm rot="10800000">
            <a:off x="2557582" y="5167166"/>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Arrow Connector 129">
            <a:extLst>
              <a:ext uri="{FF2B5EF4-FFF2-40B4-BE49-F238E27FC236}">
                <a16:creationId xmlns:a16="http://schemas.microsoft.com/office/drawing/2014/main" id="{C0E0B4B0-7282-46F9-BF9B-0555334AAC7D}"/>
              </a:ext>
            </a:extLst>
          </p:cNvPr>
          <p:cNvCxnSpPr/>
          <p:nvPr/>
        </p:nvCxnSpPr>
        <p:spPr bwMode="auto">
          <a:xfrm>
            <a:off x="2786576" y="5169788"/>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1" name="Straight Arrow Connector 130">
            <a:extLst>
              <a:ext uri="{FF2B5EF4-FFF2-40B4-BE49-F238E27FC236}">
                <a16:creationId xmlns:a16="http://schemas.microsoft.com/office/drawing/2014/main" id="{7A071FAD-8FE0-4DC2-A3F4-909341BB6BA4}"/>
              </a:ext>
            </a:extLst>
          </p:cNvPr>
          <p:cNvCxnSpPr>
            <a:cxnSpLocks/>
          </p:cNvCxnSpPr>
          <p:nvPr/>
        </p:nvCxnSpPr>
        <p:spPr bwMode="auto">
          <a:xfrm rot="10800000">
            <a:off x="2564639" y="5546109"/>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2" name="Straight Arrow Connector 131">
            <a:extLst>
              <a:ext uri="{FF2B5EF4-FFF2-40B4-BE49-F238E27FC236}">
                <a16:creationId xmlns:a16="http://schemas.microsoft.com/office/drawing/2014/main" id="{55024221-4C3B-4D60-B34E-213CA22E7325}"/>
              </a:ext>
            </a:extLst>
          </p:cNvPr>
          <p:cNvCxnSpPr/>
          <p:nvPr/>
        </p:nvCxnSpPr>
        <p:spPr bwMode="auto">
          <a:xfrm>
            <a:off x="2784813" y="5543330"/>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3" name="Straight Arrow Connector 132">
            <a:extLst>
              <a:ext uri="{FF2B5EF4-FFF2-40B4-BE49-F238E27FC236}">
                <a16:creationId xmlns:a16="http://schemas.microsoft.com/office/drawing/2014/main" id="{42EE4FA3-6024-47B9-BB75-435AFA5A2312}"/>
              </a:ext>
            </a:extLst>
          </p:cNvPr>
          <p:cNvCxnSpPr/>
          <p:nvPr/>
        </p:nvCxnSpPr>
        <p:spPr bwMode="auto">
          <a:xfrm>
            <a:off x="3228240" y="4791774"/>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4" name="Straight Arrow Connector 133">
            <a:extLst>
              <a:ext uri="{FF2B5EF4-FFF2-40B4-BE49-F238E27FC236}">
                <a16:creationId xmlns:a16="http://schemas.microsoft.com/office/drawing/2014/main" id="{CAF4D44D-1C24-4D9E-B792-25A581CC00BC}"/>
              </a:ext>
            </a:extLst>
          </p:cNvPr>
          <p:cNvCxnSpPr>
            <a:cxnSpLocks/>
          </p:cNvCxnSpPr>
          <p:nvPr/>
        </p:nvCxnSpPr>
        <p:spPr bwMode="auto">
          <a:xfrm rot="10800000">
            <a:off x="3006303" y="4791774"/>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5" name="Straight Arrow Connector 134">
            <a:extLst>
              <a:ext uri="{FF2B5EF4-FFF2-40B4-BE49-F238E27FC236}">
                <a16:creationId xmlns:a16="http://schemas.microsoft.com/office/drawing/2014/main" id="{6FF322C5-587D-4AC0-B554-337477B587FA}"/>
              </a:ext>
            </a:extLst>
          </p:cNvPr>
          <p:cNvCxnSpPr>
            <a:cxnSpLocks/>
          </p:cNvCxnSpPr>
          <p:nvPr/>
        </p:nvCxnSpPr>
        <p:spPr bwMode="auto">
          <a:xfrm rot="10800000">
            <a:off x="2999246" y="5165316"/>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6" name="Straight Arrow Connector 135">
            <a:extLst>
              <a:ext uri="{FF2B5EF4-FFF2-40B4-BE49-F238E27FC236}">
                <a16:creationId xmlns:a16="http://schemas.microsoft.com/office/drawing/2014/main" id="{05993B27-0FB6-4AD0-B439-AD56AC22E945}"/>
              </a:ext>
            </a:extLst>
          </p:cNvPr>
          <p:cNvCxnSpPr/>
          <p:nvPr/>
        </p:nvCxnSpPr>
        <p:spPr bwMode="auto">
          <a:xfrm>
            <a:off x="3228240" y="5167939"/>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7" name="Straight Arrow Connector 136">
            <a:extLst>
              <a:ext uri="{FF2B5EF4-FFF2-40B4-BE49-F238E27FC236}">
                <a16:creationId xmlns:a16="http://schemas.microsoft.com/office/drawing/2014/main" id="{D88668AE-E762-4E18-89A0-69371A7B6272}"/>
              </a:ext>
            </a:extLst>
          </p:cNvPr>
          <p:cNvCxnSpPr>
            <a:cxnSpLocks/>
          </p:cNvCxnSpPr>
          <p:nvPr/>
        </p:nvCxnSpPr>
        <p:spPr bwMode="auto">
          <a:xfrm rot="10800000">
            <a:off x="3006304" y="5544260"/>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8" name="Straight Arrow Connector 137">
            <a:extLst>
              <a:ext uri="{FF2B5EF4-FFF2-40B4-BE49-F238E27FC236}">
                <a16:creationId xmlns:a16="http://schemas.microsoft.com/office/drawing/2014/main" id="{89325A27-D732-445F-AAA0-4191043EB302}"/>
              </a:ext>
            </a:extLst>
          </p:cNvPr>
          <p:cNvCxnSpPr/>
          <p:nvPr/>
        </p:nvCxnSpPr>
        <p:spPr bwMode="auto">
          <a:xfrm>
            <a:off x="3226477" y="5541481"/>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9" name="Straight Arrow Connector 138">
            <a:extLst>
              <a:ext uri="{FF2B5EF4-FFF2-40B4-BE49-F238E27FC236}">
                <a16:creationId xmlns:a16="http://schemas.microsoft.com/office/drawing/2014/main" id="{6753F0B8-E7E9-4275-B005-DFF8236BBB9F}"/>
              </a:ext>
            </a:extLst>
          </p:cNvPr>
          <p:cNvCxnSpPr/>
          <p:nvPr/>
        </p:nvCxnSpPr>
        <p:spPr bwMode="auto">
          <a:xfrm>
            <a:off x="3669905" y="4789925"/>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0" name="Straight Arrow Connector 139">
            <a:extLst>
              <a:ext uri="{FF2B5EF4-FFF2-40B4-BE49-F238E27FC236}">
                <a16:creationId xmlns:a16="http://schemas.microsoft.com/office/drawing/2014/main" id="{BCDEDB03-6C9B-4868-9000-64F8D6D9A92D}"/>
              </a:ext>
            </a:extLst>
          </p:cNvPr>
          <p:cNvCxnSpPr>
            <a:cxnSpLocks/>
          </p:cNvCxnSpPr>
          <p:nvPr/>
        </p:nvCxnSpPr>
        <p:spPr bwMode="auto">
          <a:xfrm rot="10800000">
            <a:off x="3447968" y="4789925"/>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1" name="Straight Arrow Connector 140">
            <a:extLst>
              <a:ext uri="{FF2B5EF4-FFF2-40B4-BE49-F238E27FC236}">
                <a16:creationId xmlns:a16="http://schemas.microsoft.com/office/drawing/2014/main" id="{4CB72745-40C2-48CB-89C3-913798A8D55E}"/>
              </a:ext>
            </a:extLst>
          </p:cNvPr>
          <p:cNvCxnSpPr>
            <a:cxnSpLocks/>
          </p:cNvCxnSpPr>
          <p:nvPr/>
        </p:nvCxnSpPr>
        <p:spPr bwMode="auto">
          <a:xfrm rot="10800000">
            <a:off x="3440912" y="5163467"/>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2" name="Straight Arrow Connector 141">
            <a:extLst>
              <a:ext uri="{FF2B5EF4-FFF2-40B4-BE49-F238E27FC236}">
                <a16:creationId xmlns:a16="http://schemas.microsoft.com/office/drawing/2014/main" id="{FD0C272F-4165-43C8-B059-E9BC968697CC}"/>
              </a:ext>
            </a:extLst>
          </p:cNvPr>
          <p:cNvCxnSpPr/>
          <p:nvPr/>
        </p:nvCxnSpPr>
        <p:spPr bwMode="auto">
          <a:xfrm>
            <a:off x="3669909" y="5166089"/>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3" name="Straight Arrow Connector 142">
            <a:extLst>
              <a:ext uri="{FF2B5EF4-FFF2-40B4-BE49-F238E27FC236}">
                <a16:creationId xmlns:a16="http://schemas.microsoft.com/office/drawing/2014/main" id="{EA18541E-D460-45D6-8E69-0EE1FAB79F75}"/>
              </a:ext>
            </a:extLst>
          </p:cNvPr>
          <p:cNvCxnSpPr>
            <a:cxnSpLocks/>
          </p:cNvCxnSpPr>
          <p:nvPr/>
        </p:nvCxnSpPr>
        <p:spPr bwMode="auto">
          <a:xfrm rot="10800000">
            <a:off x="3447972" y="5542410"/>
            <a:ext cx="111494" cy="0"/>
          </a:xfrm>
          <a:prstGeom prst="straightConnector1">
            <a:avLst/>
          </a:prstGeom>
          <a:solidFill>
            <a:schemeClr val="accent1"/>
          </a:solidFill>
          <a:ln w="9525" cap="flat" cmpd="sng" algn="ctr">
            <a:solidFill>
              <a:schemeClr val="tx1"/>
            </a:solidFill>
            <a:prstDash val="solid"/>
            <a:round/>
            <a:headEnd type="none" w="lg" len="sm"/>
            <a:tailEnd type="triangl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4" name="Straight Arrow Connector 143">
            <a:extLst>
              <a:ext uri="{FF2B5EF4-FFF2-40B4-BE49-F238E27FC236}">
                <a16:creationId xmlns:a16="http://schemas.microsoft.com/office/drawing/2014/main" id="{620FF627-F82C-4FEC-9583-889E7730FDD1}"/>
              </a:ext>
            </a:extLst>
          </p:cNvPr>
          <p:cNvCxnSpPr/>
          <p:nvPr/>
        </p:nvCxnSpPr>
        <p:spPr bwMode="auto">
          <a:xfrm>
            <a:off x="3668150" y="7482456"/>
            <a:ext cx="111494"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47" name="Picture 146" descr="group_fin.pdf - Adobe Acrobat Reader DC">
            <a:extLst>
              <a:ext uri="{FF2B5EF4-FFF2-40B4-BE49-F238E27FC236}">
                <a16:creationId xmlns:a16="http://schemas.microsoft.com/office/drawing/2014/main" id="{F9A1134B-986A-440D-83CB-EF9805CA4B8B}"/>
              </a:ext>
            </a:extLst>
          </p:cNvPr>
          <p:cNvPicPr>
            <a:picLocks noChangeAspect="1"/>
          </p:cNvPicPr>
          <p:nvPr/>
        </p:nvPicPr>
        <p:blipFill rotWithShape="1">
          <a:blip r:embed="rId15">
            <a:extLst>
              <a:ext uri="{28A0092B-C50C-407E-A947-70E740481C1C}">
                <a14:useLocalDpi xmlns:a14="http://schemas.microsoft.com/office/drawing/2010/main" val="0"/>
              </a:ext>
            </a:extLst>
          </a:blip>
          <a:srcRect l="12188" t="19815" r="30104" b="2401"/>
          <a:stretch/>
        </p:blipFill>
        <p:spPr>
          <a:xfrm>
            <a:off x="9050116" y="3832025"/>
            <a:ext cx="2886738" cy="1927907"/>
          </a:xfrm>
          <a:prstGeom prst="rect">
            <a:avLst/>
          </a:prstGeom>
        </p:spPr>
      </p:pic>
      <p:pic>
        <p:nvPicPr>
          <p:cNvPr id="148" name="Picture 147">
            <a:extLst>
              <a:ext uri="{FF2B5EF4-FFF2-40B4-BE49-F238E27FC236}">
                <a16:creationId xmlns:a16="http://schemas.microsoft.com/office/drawing/2014/main" id="{B45E57B5-C8CF-4C76-A77F-13F60C71C569}"/>
              </a:ext>
            </a:extLst>
          </p:cNvPr>
          <p:cNvPicPr>
            <a:picLocks noChangeAspect="1"/>
          </p:cNvPicPr>
          <p:nvPr/>
        </p:nvPicPr>
        <p:blipFill>
          <a:blip r:embed="rId16"/>
          <a:stretch>
            <a:fillRect/>
          </a:stretch>
        </p:blipFill>
        <p:spPr>
          <a:xfrm flipH="1">
            <a:off x="7497461" y="3931788"/>
            <a:ext cx="1093349" cy="1866174"/>
          </a:xfrm>
          <a:prstGeom prst="rect">
            <a:avLst/>
          </a:prstGeom>
        </p:spPr>
      </p:pic>
      <p:pic>
        <p:nvPicPr>
          <p:cNvPr id="149" name="Picture 148">
            <a:extLst>
              <a:ext uri="{FF2B5EF4-FFF2-40B4-BE49-F238E27FC236}">
                <a16:creationId xmlns:a16="http://schemas.microsoft.com/office/drawing/2014/main" id="{84ADE5B3-037D-41A6-8C30-ABAA6609AE1C}"/>
              </a:ext>
            </a:extLst>
          </p:cNvPr>
          <p:cNvPicPr>
            <a:picLocks noChangeAspect="1"/>
          </p:cNvPicPr>
          <p:nvPr/>
        </p:nvPicPr>
        <p:blipFill>
          <a:blip r:embed="rId17"/>
          <a:stretch>
            <a:fillRect/>
          </a:stretch>
        </p:blipFill>
        <p:spPr>
          <a:xfrm flipH="1">
            <a:off x="7494010" y="2068328"/>
            <a:ext cx="1159237" cy="1517526"/>
          </a:xfrm>
          <a:prstGeom prst="rect">
            <a:avLst/>
          </a:prstGeom>
        </p:spPr>
      </p:pic>
      <p:cxnSp>
        <p:nvCxnSpPr>
          <p:cNvPr id="150" name="Straight Arrow Connector 149">
            <a:extLst>
              <a:ext uri="{FF2B5EF4-FFF2-40B4-BE49-F238E27FC236}">
                <a16:creationId xmlns:a16="http://schemas.microsoft.com/office/drawing/2014/main" id="{75992A75-6A85-43B0-8900-3444FD533917}"/>
              </a:ext>
            </a:extLst>
          </p:cNvPr>
          <p:cNvCxnSpPr>
            <a:cxnSpLocks/>
          </p:cNvCxnSpPr>
          <p:nvPr/>
        </p:nvCxnSpPr>
        <p:spPr bwMode="auto">
          <a:xfrm flipH="1">
            <a:off x="7845326" y="3079256"/>
            <a:ext cx="21190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1" name="Straight Arrow Connector 150">
            <a:extLst>
              <a:ext uri="{FF2B5EF4-FFF2-40B4-BE49-F238E27FC236}">
                <a16:creationId xmlns:a16="http://schemas.microsoft.com/office/drawing/2014/main" id="{F16A830D-79C5-4195-933B-E597E033092D}"/>
              </a:ext>
            </a:extLst>
          </p:cNvPr>
          <p:cNvCxnSpPr>
            <a:cxnSpLocks/>
          </p:cNvCxnSpPr>
          <p:nvPr/>
        </p:nvCxnSpPr>
        <p:spPr bwMode="auto">
          <a:xfrm flipV="1">
            <a:off x="7771557" y="2666468"/>
            <a:ext cx="0" cy="21631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2" name="Straight Arrow Connector 151">
            <a:extLst>
              <a:ext uri="{FF2B5EF4-FFF2-40B4-BE49-F238E27FC236}">
                <a16:creationId xmlns:a16="http://schemas.microsoft.com/office/drawing/2014/main" id="{A6DC6DF6-BEE2-4CB0-959E-DBABEEE5E96C}"/>
              </a:ext>
            </a:extLst>
          </p:cNvPr>
          <p:cNvCxnSpPr>
            <a:cxnSpLocks/>
          </p:cNvCxnSpPr>
          <p:nvPr/>
        </p:nvCxnSpPr>
        <p:spPr bwMode="auto">
          <a:xfrm flipV="1">
            <a:off x="7771557" y="2325127"/>
            <a:ext cx="0" cy="21631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3" name="Straight Arrow Connector 152">
            <a:extLst>
              <a:ext uri="{FF2B5EF4-FFF2-40B4-BE49-F238E27FC236}">
                <a16:creationId xmlns:a16="http://schemas.microsoft.com/office/drawing/2014/main" id="{690745DB-AE30-4A7D-8AF9-0F4ABF00E921}"/>
              </a:ext>
            </a:extLst>
          </p:cNvPr>
          <p:cNvCxnSpPr>
            <a:cxnSpLocks/>
          </p:cNvCxnSpPr>
          <p:nvPr/>
        </p:nvCxnSpPr>
        <p:spPr bwMode="auto">
          <a:xfrm flipH="1">
            <a:off x="7778452" y="5060437"/>
            <a:ext cx="21190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4" name="Straight Arrow Connector 153">
            <a:extLst>
              <a:ext uri="{FF2B5EF4-FFF2-40B4-BE49-F238E27FC236}">
                <a16:creationId xmlns:a16="http://schemas.microsoft.com/office/drawing/2014/main" id="{5112AC43-A953-400E-87C3-7C349EB255BF}"/>
              </a:ext>
            </a:extLst>
          </p:cNvPr>
          <p:cNvCxnSpPr>
            <a:cxnSpLocks/>
          </p:cNvCxnSpPr>
          <p:nvPr/>
        </p:nvCxnSpPr>
        <p:spPr bwMode="auto">
          <a:xfrm flipV="1">
            <a:off x="7759018" y="4758783"/>
            <a:ext cx="0" cy="21631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5" name="Straight Arrow Connector 154">
            <a:extLst>
              <a:ext uri="{FF2B5EF4-FFF2-40B4-BE49-F238E27FC236}">
                <a16:creationId xmlns:a16="http://schemas.microsoft.com/office/drawing/2014/main" id="{20F42973-C47C-4264-A45A-2B9EAA97F078}"/>
              </a:ext>
            </a:extLst>
          </p:cNvPr>
          <p:cNvCxnSpPr>
            <a:cxnSpLocks/>
          </p:cNvCxnSpPr>
          <p:nvPr/>
        </p:nvCxnSpPr>
        <p:spPr bwMode="auto">
          <a:xfrm flipV="1">
            <a:off x="7759018" y="4316230"/>
            <a:ext cx="0" cy="21631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6" name="Straight Arrow Connector 155">
            <a:extLst>
              <a:ext uri="{FF2B5EF4-FFF2-40B4-BE49-F238E27FC236}">
                <a16:creationId xmlns:a16="http://schemas.microsoft.com/office/drawing/2014/main" id="{1BC5CD87-7B78-4E20-909B-F58DCFF5E369}"/>
              </a:ext>
            </a:extLst>
          </p:cNvPr>
          <p:cNvCxnSpPr>
            <a:cxnSpLocks/>
          </p:cNvCxnSpPr>
          <p:nvPr/>
        </p:nvCxnSpPr>
        <p:spPr bwMode="auto">
          <a:xfrm flipH="1">
            <a:off x="7794543" y="5437500"/>
            <a:ext cx="211909"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7" name="Straight Arrow Connector 156">
            <a:extLst>
              <a:ext uri="{FF2B5EF4-FFF2-40B4-BE49-F238E27FC236}">
                <a16:creationId xmlns:a16="http://schemas.microsoft.com/office/drawing/2014/main" id="{9DE90050-2562-49A0-9D0D-FD45D5F4CD28}"/>
              </a:ext>
            </a:extLst>
          </p:cNvPr>
          <p:cNvCxnSpPr>
            <a:cxnSpLocks/>
          </p:cNvCxnSpPr>
          <p:nvPr/>
        </p:nvCxnSpPr>
        <p:spPr bwMode="auto">
          <a:xfrm flipV="1">
            <a:off x="7752748" y="5171568"/>
            <a:ext cx="0" cy="21631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8" name="Straight Arrow Connector 157">
            <a:extLst>
              <a:ext uri="{FF2B5EF4-FFF2-40B4-BE49-F238E27FC236}">
                <a16:creationId xmlns:a16="http://schemas.microsoft.com/office/drawing/2014/main" id="{0A4268F4-9D22-426B-87EB-8F0C91BC6AB2}"/>
              </a:ext>
            </a:extLst>
          </p:cNvPr>
          <p:cNvCxnSpPr>
            <a:cxnSpLocks/>
          </p:cNvCxnSpPr>
          <p:nvPr/>
        </p:nvCxnSpPr>
        <p:spPr bwMode="auto">
          <a:xfrm flipV="1">
            <a:off x="8224840" y="4896103"/>
            <a:ext cx="0" cy="95072"/>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9" name="Straight Arrow Connector 158">
            <a:extLst>
              <a:ext uri="{FF2B5EF4-FFF2-40B4-BE49-F238E27FC236}">
                <a16:creationId xmlns:a16="http://schemas.microsoft.com/office/drawing/2014/main" id="{5CFEFFD0-91BC-45C7-86CB-CCAF98F28FA4}"/>
              </a:ext>
            </a:extLst>
          </p:cNvPr>
          <p:cNvCxnSpPr>
            <a:cxnSpLocks/>
          </p:cNvCxnSpPr>
          <p:nvPr/>
        </p:nvCxnSpPr>
        <p:spPr bwMode="auto">
          <a:xfrm flipV="1">
            <a:off x="7906141" y="4896103"/>
            <a:ext cx="1" cy="95072"/>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0" name="Straight Arrow Connector 159">
            <a:extLst>
              <a:ext uri="{FF2B5EF4-FFF2-40B4-BE49-F238E27FC236}">
                <a16:creationId xmlns:a16="http://schemas.microsoft.com/office/drawing/2014/main" id="{0ECB7AA1-E0E5-4273-B190-46EC4977A8B7}"/>
              </a:ext>
            </a:extLst>
          </p:cNvPr>
          <p:cNvCxnSpPr>
            <a:cxnSpLocks/>
          </p:cNvCxnSpPr>
          <p:nvPr/>
        </p:nvCxnSpPr>
        <p:spPr bwMode="auto">
          <a:xfrm flipH="1" flipV="1">
            <a:off x="7906141" y="5283088"/>
            <a:ext cx="1" cy="95880"/>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1" name="Straight Arrow Connector 160">
            <a:extLst>
              <a:ext uri="{FF2B5EF4-FFF2-40B4-BE49-F238E27FC236}">
                <a16:creationId xmlns:a16="http://schemas.microsoft.com/office/drawing/2014/main" id="{5BE80BAA-5ADE-4E6D-94BB-9C8DFB33BB40}"/>
              </a:ext>
            </a:extLst>
          </p:cNvPr>
          <p:cNvCxnSpPr>
            <a:cxnSpLocks/>
          </p:cNvCxnSpPr>
          <p:nvPr/>
        </p:nvCxnSpPr>
        <p:spPr bwMode="auto">
          <a:xfrm flipV="1">
            <a:off x="8223586" y="5283088"/>
            <a:ext cx="0" cy="95880"/>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2" name="Straight Arrow Connector 161">
            <a:extLst>
              <a:ext uri="{FF2B5EF4-FFF2-40B4-BE49-F238E27FC236}">
                <a16:creationId xmlns:a16="http://schemas.microsoft.com/office/drawing/2014/main" id="{A5054456-9007-4F48-9A53-ED68F12C9841}"/>
              </a:ext>
            </a:extLst>
          </p:cNvPr>
          <p:cNvCxnSpPr>
            <a:cxnSpLocks/>
          </p:cNvCxnSpPr>
          <p:nvPr/>
        </p:nvCxnSpPr>
        <p:spPr bwMode="auto">
          <a:xfrm>
            <a:off x="8229229" y="4749061"/>
            <a:ext cx="0" cy="108223"/>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3" name="Straight Arrow Connector 162">
            <a:extLst>
              <a:ext uri="{FF2B5EF4-FFF2-40B4-BE49-F238E27FC236}">
                <a16:creationId xmlns:a16="http://schemas.microsoft.com/office/drawing/2014/main" id="{92A681E9-C171-4D0C-B80B-1A50CA219E6D}"/>
              </a:ext>
            </a:extLst>
          </p:cNvPr>
          <p:cNvCxnSpPr>
            <a:cxnSpLocks/>
          </p:cNvCxnSpPr>
          <p:nvPr/>
        </p:nvCxnSpPr>
        <p:spPr bwMode="auto">
          <a:xfrm flipH="1">
            <a:off x="7906141" y="4749061"/>
            <a:ext cx="1" cy="108223"/>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4" name="Straight Arrow Connector 163">
            <a:extLst>
              <a:ext uri="{FF2B5EF4-FFF2-40B4-BE49-F238E27FC236}">
                <a16:creationId xmlns:a16="http://schemas.microsoft.com/office/drawing/2014/main" id="{F49B9596-40B2-4B96-8BA4-CF35F772DBE8}"/>
              </a:ext>
            </a:extLst>
          </p:cNvPr>
          <p:cNvCxnSpPr>
            <a:cxnSpLocks/>
          </p:cNvCxnSpPr>
          <p:nvPr/>
        </p:nvCxnSpPr>
        <p:spPr bwMode="auto">
          <a:xfrm>
            <a:off x="8223586" y="5141800"/>
            <a:ext cx="0" cy="108223"/>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5" name="Straight Arrow Connector 164">
            <a:extLst>
              <a:ext uri="{FF2B5EF4-FFF2-40B4-BE49-F238E27FC236}">
                <a16:creationId xmlns:a16="http://schemas.microsoft.com/office/drawing/2014/main" id="{AE20FE3B-7E07-4C16-B6EA-AD2C09D26721}"/>
              </a:ext>
            </a:extLst>
          </p:cNvPr>
          <p:cNvCxnSpPr>
            <a:cxnSpLocks/>
          </p:cNvCxnSpPr>
          <p:nvPr/>
        </p:nvCxnSpPr>
        <p:spPr bwMode="auto">
          <a:xfrm flipH="1">
            <a:off x="7900498" y="5141800"/>
            <a:ext cx="1" cy="108223"/>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6" name="Straight Arrow Connector 165">
            <a:extLst>
              <a:ext uri="{FF2B5EF4-FFF2-40B4-BE49-F238E27FC236}">
                <a16:creationId xmlns:a16="http://schemas.microsoft.com/office/drawing/2014/main" id="{25934C6B-95B2-44F2-A6CA-32B39A819197}"/>
              </a:ext>
            </a:extLst>
          </p:cNvPr>
          <p:cNvCxnSpPr>
            <a:cxnSpLocks/>
          </p:cNvCxnSpPr>
          <p:nvPr/>
        </p:nvCxnSpPr>
        <p:spPr bwMode="auto">
          <a:xfrm flipV="1">
            <a:off x="7910089" y="4489969"/>
            <a:ext cx="1" cy="95072"/>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7" name="Straight Arrow Connector 166">
            <a:extLst>
              <a:ext uri="{FF2B5EF4-FFF2-40B4-BE49-F238E27FC236}">
                <a16:creationId xmlns:a16="http://schemas.microsoft.com/office/drawing/2014/main" id="{8F7A487A-6CC9-41DA-8C60-033FBD7DF19F}"/>
              </a:ext>
            </a:extLst>
          </p:cNvPr>
          <p:cNvCxnSpPr>
            <a:cxnSpLocks/>
          </p:cNvCxnSpPr>
          <p:nvPr/>
        </p:nvCxnSpPr>
        <p:spPr bwMode="auto">
          <a:xfrm flipV="1">
            <a:off x="8224773" y="4489969"/>
            <a:ext cx="1" cy="95072"/>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8" name="Straight Arrow Connector 167">
            <a:extLst>
              <a:ext uri="{FF2B5EF4-FFF2-40B4-BE49-F238E27FC236}">
                <a16:creationId xmlns:a16="http://schemas.microsoft.com/office/drawing/2014/main" id="{248F3714-0FF3-47A0-B043-C7C24B6F2CA1}"/>
              </a:ext>
            </a:extLst>
          </p:cNvPr>
          <p:cNvCxnSpPr>
            <a:cxnSpLocks/>
          </p:cNvCxnSpPr>
          <p:nvPr/>
        </p:nvCxnSpPr>
        <p:spPr bwMode="auto">
          <a:xfrm>
            <a:off x="8223586" y="5531950"/>
            <a:ext cx="0" cy="108223"/>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9" name="Straight Arrow Connector 168">
            <a:extLst>
              <a:ext uri="{FF2B5EF4-FFF2-40B4-BE49-F238E27FC236}">
                <a16:creationId xmlns:a16="http://schemas.microsoft.com/office/drawing/2014/main" id="{139CD1EB-BF22-48F0-A5FA-CD0E0D0EC2F2}"/>
              </a:ext>
            </a:extLst>
          </p:cNvPr>
          <p:cNvCxnSpPr>
            <a:cxnSpLocks/>
          </p:cNvCxnSpPr>
          <p:nvPr/>
        </p:nvCxnSpPr>
        <p:spPr bwMode="auto">
          <a:xfrm flipH="1">
            <a:off x="7900498" y="5531950"/>
            <a:ext cx="1" cy="108223"/>
          </a:xfrm>
          <a:prstGeom prst="straightConnector1">
            <a:avLst/>
          </a:prstGeom>
          <a:solidFill>
            <a:schemeClr val="accent1"/>
          </a:solidFill>
          <a:ln w="19050" cap="flat" cmpd="sng" algn="ctr">
            <a:solidFill>
              <a:schemeClr val="accent1">
                <a:lumMod val="60000"/>
                <a:lumOff val="40000"/>
              </a:schemeClr>
            </a:solidFill>
            <a:prstDash val="solid"/>
            <a:round/>
            <a:headEnd type="none" w="med" len="med"/>
            <a:tailEnd type="arrow"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70" name="Picture 169">
            <a:extLst>
              <a:ext uri="{FF2B5EF4-FFF2-40B4-BE49-F238E27FC236}">
                <a16:creationId xmlns:a16="http://schemas.microsoft.com/office/drawing/2014/main" id="{2F60BC9D-1D46-4D7E-AE1B-BD7E4EA76E85}"/>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9050116" y="1904881"/>
            <a:ext cx="2757529" cy="1964698"/>
          </a:xfrm>
          <a:prstGeom prst="rect">
            <a:avLst/>
          </a:prstGeom>
        </p:spPr>
      </p:pic>
    </p:spTree>
    <p:extLst>
      <p:ext uri="{BB962C8B-B14F-4D97-AF65-F5344CB8AC3E}">
        <p14:creationId xmlns:p14="http://schemas.microsoft.com/office/powerpoint/2010/main" val="1500411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AA0831D-1972-4BE8-ADCB-F5B473AAE8BE}"/>
              </a:ext>
            </a:extLst>
          </p:cNvPr>
          <p:cNvGrpSpPr/>
          <p:nvPr/>
        </p:nvGrpSpPr>
        <p:grpSpPr>
          <a:xfrm>
            <a:off x="322371" y="1544990"/>
            <a:ext cx="4217152" cy="4655643"/>
            <a:chOff x="322371" y="1544990"/>
            <a:chExt cx="4217152" cy="4655643"/>
          </a:xfrm>
        </p:grpSpPr>
        <p:sp>
          <p:nvSpPr>
            <p:cNvPr id="70" name="TextBox 69">
              <a:extLst>
                <a:ext uri="{FF2B5EF4-FFF2-40B4-BE49-F238E27FC236}">
                  <a16:creationId xmlns:a16="http://schemas.microsoft.com/office/drawing/2014/main" id="{3F249924-74F5-47BF-B808-C51899BBFA6D}"/>
                </a:ext>
              </a:extLst>
            </p:cNvPr>
            <p:cNvSpPr txBox="1"/>
            <p:nvPr/>
          </p:nvSpPr>
          <p:spPr>
            <a:xfrm>
              <a:off x="1659052" y="5830039"/>
              <a:ext cx="1180617" cy="369332"/>
            </a:xfrm>
            <a:prstGeom prst="rect">
              <a:avLst/>
            </a:prstGeom>
            <a:noFill/>
          </p:spPr>
          <p:txBody>
            <a:bodyPr wrap="square" rtlCol="0">
              <a:spAutoFit/>
            </a:bodyPr>
            <a:lstStyle/>
            <a:p>
              <a:r>
                <a:rPr lang="en-US" dirty="0"/>
                <a:t>Contact</a:t>
              </a:r>
            </a:p>
          </p:txBody>
        </p:sp>
        <p:sp>
          <p:nvSpPr>
            <p:cNvPr id="71" name="TextBox 70">
              <a:extLst>
                <a:ext uri="{FF2B5EF4-FFF2-40B4-BE49-F238E27FC236}">
                  <a16:creationId xmlns:a16="http://schemas.microsoft.com/office/drawing/2014/main" id="{2EC5A085-B7BC-4ECA-9519-29735B800E25}"/>
                </a:ext>
              </a:extLst>
            </p:cNvPr>
            <p:cNvSpPr txBox="1"/>
            <p:nvPr/>
          </p:nvSpPr>
          <p:spPr>
            <a:xfrm>
              <a:off x="2875859" y="5815240"/>
              <a:ext cx="1663664" cy="369332"/>
            </a:xfrm>
            <a:prstGeom prst="rect">
              <a:avLst/>
            </a:prstGeom>
            <a:noFill/>
          </p:spPr>
          <p:txBody>
            <a:bodyPr wrap="square" rtlCol="0">
              <a:spAutoFit/>
            </a:bodyPr>
            <a:lstStyle/>
            <a:p>
              <a:r>
                <a:rPr lang="en-US" dirty="0"/>
                <a:t>Gate terminal</a:t>
              </a:r>
            </a:p>
          </p:txBody>
        </p:sp>
        <p:sp>
          <p:nvSpPr>
            <p:cNvPr id="72" name="TextBox 71">
              <a:extLst>
                <a:ext uri="{FF2B5EF4-FFF2-40B4-BE49-F238E27FC236}">
                  <a16:creationId xmlns:a16="http://schemas.microsoft.com/office/drawing/2014/main" id="{C3266D5D-2DB5-4F34-81ED-773F762FAAAC}"/>
                </a:ext>
              </a:extLst>
            </p:cNvPr>
            <p:cNvSpPr txBox="1"/>
            <p:nvPr/>
          </p:nvSpPr>
          <p:spPr>
            <a:xfrm>
              <a:off x="760156" y="1544990"/>
              <a:ext cx="1630680" cy="646331"/>
            </a:xfrm>
            <a:prstGeom prst="rect">
              <a:avLst/>
            </a:prstGeom>
            <a:noFill/>
          </p:spPr>
          <p:txBody>
            <a:bodyPr wrap="square" rtlCol="0">
              <a:spAutoFit/>
            </a:bodyPr>
            <a:lstStyle/>
            <a:p>
              <a:r>
                <a:rPr lang="en-US" dirty="0"/>
                <a:t>Local interconnect</a:t>
              </a:r>
            </a:p>
          </p:txBody>
        </p:sp>
        <p:sp>
          <p:nvSpPr>
            <p:cNvPr id="73" name="TextBox 72">
              <a:extLst>
                <a:ext uri="{FF2B5EF4-FFF2-40B4-BE49-F238E27FC236}">
                  <a16:creationId xmlns:a16="http://schemas.microsoft.com/office/drawing/2014/main" id="{DC03B9AC-BAFE-451F-8320-0EB33C560943}"/>
                </a:ext>
              </a:extLst>
            </p:cNvPr>
            <p:cNvSpPr txBox="1"/>
            <p:nvPr/>
          </p:nvSpPr>
          <p:spPr>
            <a:xfrm>
              <a:off x="2824304" y="1575380"/>
              <a:ext cx="1630680" cy="369332"/>
            </a:xfrm>
            <a:prstGeom prst="rect">
              <a:avLst/>
            </a:prstGeom>
            <a:noFill/>
          </p:spPr>
          <p:txBody>
            <a:bodyPr wrap="square" rtlCol="0">
              <a:spAutoFit/>
            </a:bodyPr>
            <a:lstStyle/>
            <a:p>
              <a:r>
                <a:rPr lang="en-US" dirty="0"/>
                <a:t>Metal</a:t>
              </a:r>
            </a:p>
          </p:txBody>
        </p:sp>
        <p:sp>
          <p:nvSpPr>
            <p:cNvPr id="74" name="TextBox 73">
              <a:extLst>
                <a:ext uri="{FF2B5EF4-FFF2-40B4-BE49-F238E27FC236}">
                  <a16:creationId xmlns:a16="http://schemas.microsoft.com/office/drawing/2014/main" id="{4AF8A8F6-B804-4C20-9349-2A897750BCAC}"/>
                </a:ext>
              </a:extLst>
            </p:cNvPr>
            <p:cNvSpPr txBox="1"/>
            <p:nvPr/>
          </p:nvSpPr>
          <p:spPr>
            <a:xfrm>
              <a:off x="760156" y="5831301"/>
              <a:ext cx="544350" cy="369332"/>
            </a:xfrm>
            <a:prstGeom prst="rect">
              <a:avLst/>
            </a:prstGeom>
            <a:noFill/>
          </p:spPr>
          <p:txBody>
            <a:bodyPr wrap="square" rtlCol="0">
              <a:spAutoFit/>
            </a:bodyPr>
            <a:lstStyle/>
            <a:p>
              <a:r>
                <a:rPr lang="en-US" dirty="0"/>
                <a:t>Fin</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16D2695B-0C0D-4C5A-A93F-6BB5F33D6EB5}"/>
                    </a:ext>
                  </a:extLst>
                </p:cNvPr>
                <p:cNvSpPr txBox="1"/>
                <p:nvPr/>
              </p:nvSpPr>
              <p:spPr>
                <a:xfrm>
                  <a:off x="966188" y="5575813"/>
                  <a:ext cx="297805" cy="34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oMath>
                    </m:oMathPara>
                  </a14:m>
                  <a:endParaRPr lang="en-US" dirty="0"/>
                </a:p>
              </p:txBody>
            </p:sp>
          </mc:Choice>
          <mc:Fallback xmlns="">
            <p:sp>
              <p:nvSpPr>
                <p:cNvPr id="201" name="TextBox 200">
                  <a:extLst>
                    <a:ext uri="{FF2B5EF4-FFF2-40B4-BE49-F238E27FC236}">
                      <a16:creationId xmlns:a16="http://schemas.microsoft.com/office/drawing/2014/main" id="{6B40C1A3-EBAA-4252-A0A9-A3405F4A960E}"/>
                    </a:ext>
                  </a:extLst>
                </p:cNvPr>
                <p:cNvSpPr txBox="1">
                  <a:spLocks noRot="1" noChangeAspect="1" noMove="1" noResize="1" noEditPoints="1" noAdjustHandles="1" noChangeArrowheads="1" noChangeShapeType="1" noTextEdit="1"/>
                </p:cNvSpPr>
                <p:nvPr/>
              </p:nvSpPr>
              <p:spPr>
                <a:xfrm>
                  <a:off x="966188" y="5575813"/>
                  <a:ext cx="297805" cy="348232"/>
                </a:xfrm>
                <a:prstGeom prst="rect">
                  <a:avLst/>
                </a:prstGeom>
                <a:blipFill>
                  <a:blip r:embed="rId4"/>
                  <a:stretch>
                    <a:fillRect l="-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C36151BE-29C5-4A57-8D90-790571FCE45B}"/>
                    </a:ext>
                  </a:extLst>
                </p:cNvPr>
                <p:cNvSpPr txBox="1"/>
                <p:nvPr/>
              </p:nvSpPr>
              <p:spPr>
                <a:xfrm>
                  <a:off x="1816208" y="5604602"/>
                  <a:ext cx="304387" cy="34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dirty="0"/>
                </a:p>
              </p:txBody>
            </p:sp>
          </mc:Choice>
          <mc:Fallback xmlns="">
            <p:sp>
              <p:nvSpPr>
                <p:cNvPr id="202" name="TextBox 201">
                  <a:extLst>
                    <a:ext uri="{FF2B5EF4-FFF2-40B4-BE49-F238E27FC236}">
                      <a16:creationId xmlns:a16="http://schemas.microsoft.com/office/drawing/2014/main" id="{FBAF05FC-B306-4372-9BF7-1A47450BCB8A}"/>
                    </a:ext>
                  </a:extLst>
                </p:cNvPr>
                <p:cNvSpPr txBox="1">
                  <a:spLocks noRot="1" noChangeAspect="1" noMove="1" noResize="1" noEditPoints="1" noAdjustHandles="1" noChangeArrowheads="1" noChangeShapeType="1" noTextEdit="1"/>
                </p:cNvSpPr>
                <p:nvPr/>
              </p:nvSpPr>
              <p:spPr>
                <a:xfrm>
                  <a:off x="1816208" y="5604602"/>
                  <a:ext cx="304387" cy="348232"/>
                </a:xfrm>
                <a:prstGeom prst="rect">
                  <a:avLst/>
                </a:prstGeom>
                <a:blipFill>
                  <a:blip r:embed="rId5"/>
                  <a:stretch>
                    <a:fillRect l="-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DAA91108-4845-44A3-BF27-AD593B30DFD7}"/>
                    </a:ext>
                  </a:extLst>
                </p:cNvPr>
                <p:cNvSpPr txBox="1"/>
                <p:nvPr/>
              </p:nvSpPr>
              <p:spPr>
                <a:xfrm>
                  <a:off x="2683028" y="5598718"/>
                  <a:ext cx="304387" cy="34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m:oMathPara>
                  </a14:m>
                  <a:endParaRPr lang="en-US" dirty="0"/>
                </a:p>
              </p:txBody>
            </p:sp>
          </mc:Choice>
          <mc:Fallback xmlns="">
            <p:sp>
              <p:nvSpPr>
                <p:cNvPr id="203" name="TextBox 202">
                  <a:extLst>
                    <a:ext uri="{FF2B5EF4-FFF2-40B4-BE49-F238E27FC236}">
                      <a16:creationId xmlns:a16="http://schemas.microsoft.com/office/drawing/2014/main" id="{A9A8F456-5DCE-402F-B0A4-B02AEDA7E7C8}"/>
                    </a:ext>
                  </a:extLst>
                </p:cNvPr>
                <p:cNvSpPr txBox="1">
                  <a:spLocks noRot="1" noChangeAspect="1" noMove="1" noResize="1" noEditPoints="1" noAdjustHandles="1" noChangeArrowheads="1" noChangeShapeType="1" noTextEdit="1"/>
                </p:cNvSpPr>
                <p:nvPr/>
              </p:nvSpPr>
              <p:spPr>
                <a:xfrm>
                  <a:off x="2683028" y="5598718"/>
                  <a:ext cx="304387" cy="348232"/>
                </a:xfrm>
                <a:prstGeom prst="rect">
                  <a:avLst/>
                </a:prstGeom>
                <a:blipFill>
                  <a:blip r:embed="rId6"/>
                  <a:stretch>
                    <a:fillRect l="-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80C84A69-A16E-4BF7-89DB-B06B9E640712}"/>
                    </a:ext>
                  </a:extLst>
                </p:cNvPr>
                <p:cNvSpPr txBox="1"/>
                <p:nvPr/>
              </p:nvSpPr>
              <p:spPr>
                <a:xfrm>
                  <a:off x="3522944" y="5575813"/>
                  <a:ext cx="2460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4</m:t>
                            </m:r>
                          </m:sub>
                        </m:sSub>
                      </m:oMath>
                    </m:oMathPara>
                  </a14:m>
                  <a:endParaRPr lang="en-US" dirty="0"/>
                </a:p>
              </p:txBody>
            </p:sp>
          </mc:Choice>
          <mc:Fallback xmlns="">
            <p:sp>
              <p:nvSpPr>
                <p:cNvPr id="204" name="TextBox 203">
                  <a:extLst>
                    <a:ext uri="{FF2B5EF4-FFF2-40B4-BE49-F238E27FC236}">
                      <a16:creationId xmlns:a16="http://schemas.microsoft.com/office/drawing/2014/main" id="{398671A6-AFD9-414D-BB67-247DC684A8AB}"/>
                    </a:ext>
                  </a:extLst>
                </p:cNvPr>
                <p:cNvSpPr txBox="1">
                  <a:spLocks noRot="1" noChangeAspect="1" noMove="1" noResize="1" noEditPoints="1" noAdjustHandles="1" noChangeArrowheads="1" noChangeShapeType="1" noTextEdit="1"/>
                </p:cNvSpPr>
                <p:nvPr/>
              </p:nvSpPr>
              <p:spPr>
                <a:xfrm>
                  <a:off x="3522944" y="5575813"/>
                  <a:ext cx="246093" cy="276999"/>
                </a:xfrm>
                <a:prstGeom prst="rect">
                  <a:avLst/>
                </a:prstGeom>
                <a:blipFill>
                  <a:blip r:embed="rId7"/>
                  <a:stretch>
                    <a:fillRect l="-22500" r="-5000" b="-17778"/>
                  </a:stretch>
                </a:blipFill>
              </p:spPr>
              <p:txBody>
                <a:bodyPr/>
                <a:lstStyle/>
                <a:p>
                  <a:r>
                    <a:rPr lang="en-US">
                      <a:noFill/>
                    </a:rPr>
                    <a:t> </a:t>
                  </a:r>
                </a:p>
              </p:txBody>
            </p:sp>
          </mc:Fallback>
        </mc:AlternateContent>
        <p:pic>
          <p:nvPicPr>
            <p:cNvPr id="83" name="Picture 82">
              <a:extLst>
                <a:ext uri="{FF2B5EF4-FFF2-40B4-BE49-F238E27FC236}">
                  <a16:creationId xmlns:a16="http://schemas.microsoft.com/office/drawing/2014/main" id="{530A18E8-6659-4D00-93A4-6287767289ED}"/>
                </a:ext>
              </a:extLst>
            </p:cNvPr>
            <p:cNvPicPr>
              <a:picLocks noChangeAspect="1"/>
            </p:cNvPicPr>
            <p:nvPr/>
          </p:nvPicPr>
          <p:blipFill>
            <a:blip r:embed="rId8"/>
            <a:stretch>
              <a:fillRect/>
            </a:stretch>
          </p:blipFill>
          <p:spPr>
            <a:xfrm>
              <a:off x="322371" y="1630860"/>
              <a:ext cx="4000850" cy="4553712"/>
            </a:xfrm>
            <a:prstGeom prst="rect">
              <a:avLst/>
            </a:prstGeom>
          </p:spPr>
        </p:pic>
      </p:grpSp>
      <p:sp>
        <p:nvSpPr>
          <p:cNvPr id="2" name="Title 1">
            <a:extLst>
              <a:ext uri="{FF2B5EF4-FFF2-40B4-BE49-F238E27FC236}">
                <a16:creationId xmlns:a16="http://schemas.microsoft.com/office/drawing/2014/main" id="{1DBDC879-9B92-4451-ABFA-8EF15E7E3462}"/>
              </a:ext>
            </a:extLst>
          </p:cNvPr>
          <p:cNvSpPr>
            <a:spLocks noGrp="1"/>
          </p:cNvSpPr>
          <p:nvPr>
            <p:ph type="title"/>
          </p:nvPr>
        </p:nvSpPr>
        <p:spPr/>
        <p:txBody>
          <a:bodyPr/>
          <a:lstStyle/>
          <a:p>
            <a:r>
              <a:rPr lang="en-US" dirty="0"/>
              <a:t>Look-up-table (LUT) Characterization</a:t>
            </a:r>
            <a:endParaRPr lang="en-IN" dirty="0"/>
          </a:p>
        </p:txBody>
      </p:sp>
      <p:sp>
        <p:nvSpPr>
          <p:cNvPr id="5" name="TextBox 4">
            <a:extLst>
              <a:ext uri="{FF2B5EF4-FFF2-40B4-BE49-F238E27FC236}">
                <a16:creationId xmlns:a16="http://schemas.microsoft.com/office/drawing/2014/main" id="{AA33D560-694A-4E35-B2C7-0FA8B9D93985}"/>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7</a:t>
            </a:r>
          </a:p>
        </p:txBody>
      </p: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45AC54B0-ED3A-4E84-B29F-C8485E3B41C4}"/>
                  </a:ext>
                </a:extLst>
              </p:cNvPr>
              <p:cNvGraphicFramePr>
                <a:graphicFrameLocks noGrp="1"/>
              </p:cNvGraphicFramePr>
              <p:nvPr/>
            </p:nvGraphicFramePr>
            <p:xfrm>
              <a:off x="4576674" y="2525656"/>
              <a:ext cx="7376102" cy="2825181"/>
            </p:xfrm>
            <a:graphic>
              <a:graphicData uri="http://schemas.openxmlformats.org/drawingml/2006/table">
                <a:tbl>
                  <a:tblPr firstRow="1" bandRow="1">
                    <a:tableStyleId>{3B4B98B0-60AC-42C2-AFA5-B58CD77FA1E5}</a:tableStyleId>
                  </a:tblPr>
                  <a:tblGrid>
                    <a:gridCol w="208280">
                      <a:extLst>
                        <a:ext uri="{9D8B030D-6E8A-4147-A177-3AD203B41FA5}">
                          <a16:colId xmlns:a16="http://schemas.microsoft.com/office/drawing/2014/main" val="1014628306"/>
                        </a:ext>
                      </a:extLst>
                    </a:gridCol>
                    <a:gridCol w="1791854">
                      <a:extLst>
                        <a:ext uri="{9D8B030D-6E8A-4147-A177-3AD203B41FA5}">
                          <a16:colId xmlns:a16="http://schemas.microsoft.com/office/drawing/2014/main" val="161051798"/>
                        </a:ext>
                      </a:extLst>
                    </a:gridCol>
                    <a:gridCol w="1675983">
                      <a:extLst>
                        <a:ext uri="{9D8B030D-6E8A-4147-A177-3AD203B41FA5}">
                          <a16:colId xmlns:a16="http://schemas.microsoft.com/office/drawing/2014/main" val="1606969595"/>
                        </a:ext>
                      </a:extLst>
                    </a:gridCol>
                    <a:gridCol w="1859151">
                      <a:extLst>
                        <a:ext uri="{9D8B030D-6E8A-4147-A177-3AD203B41FA5}">
                          <a16:colId xmlns:a16="http://schemas.microsoft.com/office/drawing/2014/main" val="2499775819"/>
                        </a:ext>
                      </a:extLst>
                    </a:gridCol>
                    <a:gridCol w="1840834">
                      <a:extLst>
                        <a:ext uri="{9D8B030D-6E8A-4147-A177-3AD203B41FA5}">
                          <a16:colId xmlns:a16="http://schemas.microsoft.com/office/drawing/2014/main" val="1987022049"/>
                        </a:ext>
                      </a:extLst>
                    </a:gridCol>
                  </a:tblGrid>
                  <a:tr h="346835">
                    <a:tc gridSpan="5">
                      <a:txBody>
                        <a:bodyPr/>
                        <a:lstStyle/>
                        <a:p>
                          <a:pPr algn="ctr"/>
                          <a:r>
                            <a:rPr lang="en-US" sz="1600" dirty="0"/>
                            <a:t>Temperature rise for a unit power excitation, Number of fins = 3</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047674351"/>
                      </a:ext>
                    </a:extLst>
                  </a:tr>
                  <a:tr h="346835">
                    <a:tc rowSpan="2">
                      <a:txBody>
                        <a:bodyPr/>
                        <a:lstStyle/>
                        <a:p>
                          <a:pPr algn="ctr"/>
                          <a:r>
                            <a:rPr lang="en-US" sz="1500" dirty="0"/>
                            <a:t># in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a:t>Current active input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sz="2400" dirty="0"/>
                        </a:p>
                      </a:txBody>
                      <a:tcPr/>
                    </a:tc>
                    <a:tc hMerge="1">
                      <a:txBody>
                        <a:bodyPr/>
                        <a:lstStyle/>
                        <a:p>
                          <a:endParaRPr lang="en-IN" sz="2400" dirty="0"/>
                        </a:p>
                      </a:txBody>
                      <a:tcPr/>
                    </a:tc>
                    <a:tc hMerge="1">
                      <a:txBody>
                        <a:bodyPr/>
                        <a:lstStyle/>
                        <a:p>
                          <a:endParaRPr lang="en-IN" sz="2400" dirty="0"/>
                        </a:p>
                      </a:txBody>
                      <a:tcPr/>
                    </a:tc>
                    <a:extLst>
                      <a:ext uri="{0D108BD9-81ED-4DB2-BD59-A6C34878D82A}">
                        <a16:rowId xmlns:a16="http://schemas.microsoft.com/office/drawing/2014/main" val="3539580032"/>
                      </a:ext>
                    </a:extLst>
                  </a:tr>
                  <a:tr h="429063">
                    <a:tc vMerge="1">
                      <a:txBody>
                        <a:bodyPr/>
                        <a:lstStyle/>
                        <a:p>
                          <a:endParaRPr lang="en-IN" sz="24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IN" sz="1800" i="1" smtClean="0">
                                        <a:latin typeface="Cambria Math" panose="02040503050406030204" pitchFamily="18" charset="0"/>
                                      </a:rPr>
                                    </m:ctrlPr>
                                  </m:sSubPr>
                                  <m:e>
                                    <m:r>
                                      <a:rPr lang="en-IN" sz="1800" i="1" smtClean="0">
                                        <a:latin typeface="Cambria Math" panose="02040503050406030204" pitchFamily="18" charset="0"/>
                                      </a:rPr>
                                      <m:t>𝐼</m:t>
                                    </m:r>
                                  </m:e>
                                  <m:sub>
                                    <m:r>
                                      <a:rPr lang="en-IN" sz="1800" i="1" smtClean="0">
                                        <a:latin typeface="Cambria Math" panose="02040503050406030204" pitchFamily="18" charset="0"/>
                                      </a:rPr>
                                      <m:t>1</m:t>
                                    </m:r>
                                  </m:sub>
                                </m:sSub>
                              </m:oMath>
                            </m:oMathPara>
                          </a14:m>
                          <a:endParaRPr lang="en-I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IN" sz="1800" i="1" smtClean="0">
                                        <a:latin typeface="Cambria Math" panose="02040503050406030204" pitchFamily="18" charset="0"/>
                                      </a:rPr>
                                    </m:ctrlPr>
                                  </m:sSubPr>
                                  <m:e>
                                    <m:r>
                                      <a:rPr lang="en-IN" sz="1800" i="1" smtClean="0">
                                        <a:latin typeface="Cambria Math" panose="02040503050406030204" pitchFamily="18" charset="0"/>
                                      </a:rPr>
                                      <m:t>𝐼</m:t>
                                    </m:r>
                                  </m:e>
                                  <m:sub>
                                    <m:r>
                                      <a:rPr lang="en-US" sz="1800" b="0" i="1" smtClean="0">
                                        <a:latin typeface="Cambria Math" panose="02040503050406030204" pitchFamily="18" charset="0"/>
                                      </a:rPr>
                                      <m:t>2</m:t>
                                    </m:r>
                                  </m:sub>
                                </m:sSub>
                              </m:oMath>
                            </m:oMathPara>
                          </a14:m>
                          <a:endParaRPr lang="en-I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IN" sz="1800" i="1" smtClean="0">
                                        <a:latin typeface="Cambria Math" panose="02040503050406030204" pitchFamily="18" charset="0"/>
                                      </a:rPr>
                                    </m:ctrlPr>
                                  </m:sSubPr>
                                  <m:e>
                                    <m:r>
                                      <a:rPr lang="en-IN" sz="1800" i="1" smtClean="0">
                                        <a:latin typeface="Cambria Math" panose="02040503050406030204" pitchFamily="18" charset="0"/>
                                      </a:rPr>
                                      <m:t>𝐼</m:t>
                                    </m:r>
                                  </m:e>
                                  <m:sub>
                                    <m:r>
                                      <a:rPr lang="en-US" sz="1800" b="0" i="1" smtClean="0">
                                        <a:latin typeface="Cambria Math" panose="02040503050406030204" pitchFamily="18" charset="0"/>
                                      </a:rPr>
                                      <m:t>3</m:t>
                                    </m:r>
                                  </m:sub>
                                </m:sSub>
                              </m:oMath>
                            </m:oMathPara>
                          </a14:m>
                          <a:endParaRPr lang="en-I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IN" sz="1800" i="1" smtClean="0">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4</m:t>
                                    </m:r>
                                  </m:sub>
                                </m:sSub>
                              </m:oMath>
                            </m:oMathPara>
                          </a14:m>
                          <a:endParaRPr lang="en-I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599907"/>
                      </a:ext>
                    </a:extLst>
                  </a:tr>
                  <a:tr h="415915">
                    <a:tc>
                      <a:txBody>
                        <a:bodyPr/>
                        <a:lstStyle/>
                        <a:p>
                          <a:pPr algn="ctr"/>
                          <a:r>
                            <a:rPr lang="en-US" sz="1500" dirty="0"/>
                            <a:t>1</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11</m:t>
                                    </m:r>
                                  </m:sub>
                                  <m:sup>
                                    <m:r>
                                      <a:rPr lang="en-US" sz="1500" b="0" i="1" smtClean="0">
                                        <a:latin typeface="Cambria Math" panose="02040503050406030204" pitchFamily="18" charset="0"/>
                                      </a:rPr>
                                      <m:t>(1)</m:t>
                                    </m:r>
                                  </m:sup>
                                </m:sSubSup>
                              </m:oMath>
                            </m:oMathPara>
                          </a14:m>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845483"/>
                      </a:ext>
                    </a:extLst>
                  </a:tr>
                  <a:tr h="416204">
                    <a:tc>
                      <a:txBody>
                        <a:bodyPr/>
                        <a:lstStyle/>
                        <a:p>
                          <a:pPr algn="ctr"/>
                          <a:r>
                            <a:rPr lang="en-US" sz="1500" dirty="0"/>
                            <a:t>2</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sSubSup>
                                <m:sSubSupPr>
                                  <m:ctrlPr>
                                    <a:rPr lang="en-US" sz="1500" b="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11</m:t>
                                  </m:r>
                                </m:sub>
                                <m:sup>
                                  <m:r>
                                    <a:rPr lang="en-US" sz="1500" b="0" i="1" smtClean="0">
                                      <a:latin typeface="Cambria Math" panose="02040503050406030204" pitchFamily="18" charset="0"/>
                                    </a:rPr>
                                    <m:t>(2)</m:t>
                                  </m:r>
                                </m:sup>
                              </m:sSubSup>
                              <m:r>
                                <a:rPr lang="en-US" sz="1500" b="0" i="1" smtClean="0">
                                  <a:latin typeface="Cambria Math" panose="02040503050406030204" pitchFamily="18" charset="0"/>
                                </a:rPr>
                                <m:t>,</m:t>
                              </m:r>
                            </m:oMath>
                          </a14:m>
                          <a:r>
                            <a:rPr lang="en-US" sz="1500" b="0" dirty="0"/>
                            <a:t> </a:t>
                          </a:r>
                          <a14:m>
                            <m:oMath xmlns:m="http://schemas.openxmlformats.org/officeDocument/2006/math">
                              <m:sSubSup>
                                <m:sSubSupPr>
                                  <m:ctrlPr>
                                    <a:rPr lang="en-US" sz="1500" b="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12</m:t>
                                  </m:r>
                                </m:sub>
                                <m:sup>
                                  <m:r>
                                    <a:rPr lang="en-US" sz="1500" b="0" i="1" smtClean="0">
                                      <a:latin typeface="Cambria Math" panose="02040503050406030204" pitchFamily="18" charset="0"/>
                                    </a:rPr>
                                    <m:t>(2)</m:t>
                                  </m:r>
                                </m:sup>
                              </m:sSubSup>
                            </m:oMath>
                          </a14:m>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5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US" sz="1500" b="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21</m:t>
                                  </m:r>
                                </m:sub>
                                <m:sup>
                                  <m:r>
                                    <a:rPr lang="en-US" sz="1500" b="0" i="1" smtClean="0">
                                      <a:latin typeface="Cambria Math" panose="02040503050406030204" pitchFamily="18" charset="0"/>
                                    </a:rPr>
                                    <m:t>(2)</m:t>
                                  </m:r>
                                </m:sup>
                              </m:sSubSup>
                              <m:r>
                                <a:rPr lang="en-US" sz="1500" b="0" i="1" smtClean="0">
                                  <a:latin typeface="Cambria Math" panose="02040503050406030204" pitchFamily="18" charset="0"/>
                                </a:rPr>
                                <m:t>,</m:t>
                              </m:r>
                            </m:oMath>
                          </a14:m>
                          <a:r>
                            <a:rPr lang="en-US" sz="1500" b="0" dirty="0"/>
                            <a:t> </a:t>
                          </a:r>
                          <a14:m>
                            <m:oMath xmlns:m="http://schemas.openxmlformats.org/officeDocument/2006/math">
                              <m:sSubSup>
                                <m:sSubSupPr>
                                  <m:ctrlPr>
                                    <a:rPr lang="en-US" sz="1500" b="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22</m:t>
                                  </m:r>
                                </m:sub>
                                <m:sup>
                                  <m:r>
                                    <a:rPr lang="en-US" sz="1500" b="0" i="1" smtClean="0">
                                      <a:latin typeface="Cambria Math" panose="02040503050406030204" pitchFamily="18" charset="0"/>
                                    </a:rPr>
                                    <m:t>(2)</m:t>
                                  </m:r>
                                </m:sup>
                              </m:sSubSup>
                            </m:oMath>
                          </a14:m>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590656"/>
                      </a:ext>
                    </a:extLst>
                  </a:tr>
                  <a:tr h="417602">
                    <a:tc>
                      <a:txBody>
                        <a:bodyPr/>
                        <a:lstStyle/>
                        <a:p>
                          <a:pPr algn="ctr"/>
                          <a:r>
                            <a:rPr lang="en-US" sz="1500" dirty="0"/>
                            <a:t>3</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11</m:t>
                                  </m:r>
                                </m:sub>
                                <m:sup>
                                  <m:r>
                                    <a:rPr lang="en-US" sz="1500" b="0" i="1" smtClean="0">
                                      <a:latin typeface="Cambria Math" panose="02040503050406030204" pitchFamily="18" charset="0"/>
                                    </a:rPr>
                                    <m:t>(3)</m:t>
                                  </m:r>
                                </m:sup>
                              </m:sSubSup>
                              <m:r>
                                <a:rPr lang="en-US" sz="1500" b="0" i="1" smtClean="0">
                                  <a:latin typeface="Cambria Math" panose="02040503050406030204" pitchFamily="18" charset="0"/>
                                </a:rPr>
                                <m:t>,</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12</m:t>
                                  </m:r>
                                </m:sub>
                                <m:sup>
                                  <m:r>
                                    <a:rPr lang="en-US" sz="1500" b="0" i="1" smtClean="0">
                                      <a:latin typeface="Cambria Math" panose="02040503050406030204" pitchFamily="18" charset="0"/>
                                    </a:rPr>
                                    <m:t>(3)</m:t>
                                  </m:r>
                                </m:sup>
                              </m:sSubSup>
                              <m:r>
                                <a:rPr lang="en-US" sz="1500" b="0" i="1" smtClean="0">
                                  <a:latin typeface="Cambria Math" panose="02040503050406030204" pitchFamily="18" charset="0"/>
                                </a:rPr>
                                <m:t>,</m:t>
                              </m:r>
                            </m:oMath>
                          </a14:m>
                          <a:r>
                            <a:rPr lang="en-IN" sz="1500" dirty="0"/>
                            <a:t> </a:t>
                          </a: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13</m:t>
                                  </m:r>
                                </m:sub>
                                <m:sup>
                                  <m:r>
                                    <a:rPr lang="en-US" sz="1500" b="0" i="1" smtClean="0">
                                      <a:latin typeface="Cambria Math" panose="02040503050406030204" pitchFamily="18" charset="0"/>
                                    </a:rPr>
                                    <m:t>(3)</m:t>
                                  </m:r>
                                </m:sup>
                              </m:sSubSup>
                            </m:oMath>
                          </a14:m>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5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21</m:t>
                                  </m:r>
                                </m:sub>
                                <m:sup>
                                  <m:r>
                                    <a:rPr lang="en-US" sz="1500" b="0" i="1" smtClean="0">
                                      <a:latin typeface="Cambria Math" panose="02040503050406030204" pitchFamily="18" charset="0"/>
                                    </a:rPr>
                                    <m:t>(3)</m:t>
                                  </m:r>
                                </m:sup>
                              </m:sSubSup>
                              <m:r>
                                <a:rPr lang="en-US" sz="1500" b="0" i="1" smtClean="0">
                                  <a:latin typeface="Cambria Math" panose="02040503050406030204" pitchFamily="18" charset="0"/>
                                </a:rPr>
                                <m:t>,</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22</m:t>
                                  </m:r>
                                </m:sub>
                                <m:sup>
                                  <m:r>
                                    <a:rPr lang="en-US" sz="1500" b="0" i="1" smtClean="0">
                                      <a:latin typeface="Cambria Math" panose="02040503050406030204" pitchFamily="18" charset="0"/>
                                    </a:rPr>
                                    <m:t>(3)</m:t>
                                  </m:r>
                                </m:sup>
                              </m:sSubSup>
                              <m:r>
                                <a:rPr lang="en-US" sz="1500" b="0" i="1" smtClean="0">
                                  <a:latin typeface="Cambria Math" panose="02040503050406030204" pitchFamily="18" charset="0"/>
                                </a:rPr>
                                <m:t>,</m:t>
                              </m:r>
                            </m:oMath>
                          </a14:m>
                          <a:r>
                            <a:rPr lang="en-IN" sz="1500" dirty="0"/>
                            <a:t> </a:t>
                          </a: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23</m:t>
                                  </m:r>
                                </m:sub>
                                <m:sup>
                                  <m:r>
                                    <a:rPr lang="en-US" sz="1500" b="0" i="1" smtClean="0">
                                      <a:latin typeface="Cambria Math" panose="02040503050406030204" pitchFamily="18" charset="0"/>
                                    </a:rPr>
                                    <m:t>(3)</m:t>
                                  </m:r>
                                </m:sup>
                              </m:sSubSup>
                            </m:oMath>
                          </a14:m>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5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31</m:t>
                                  </m:r>
                                </m:sub>
                                <m:sup>
                                  <m:r>
                                    <a:rPr lang="en-US" sz="1500" b="0" i="1" smtClean="0">
                                      <a:latin typeface="Cambria Math" panose="02040503050406030204" pitchFamily="18" charset="0"/>
                                    </a:rPr>
                                    <m:t>(3)</m:t>
                                  </m:r>
                                </m:sup>
                              </m:sSubSup>
                              <m:r>
                                <a:rPr lang="en-US" sz="1500" b="0" i="1" smtClean="0">
                                  <a:latin typeface="Cambria Math" panose="02040503050406030204" pitchFamily="18" charset="0"/>
                                </a:rPr>
                                <m:t>,</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32</m:t>
                                  </m:r>
                                </m:sub>
                                <m:sup>
                                  <m:r>
                                    <a:rPr lang="en-US" sz="1500" b="0" i="1" smtClean="0">
                                      <a:latin typeface="Cambria Math" panose="02040503050406030204" pitchFamily="18" charset="0"/>
                                    </a:rPr>
                                    <m:t>(3)</m:t>
                                  </m:r>
                                </m:sup>
                              </m:sSubSup>
                              <m:r>
                                <a:rPr lang="en-US" sz="1500" b="0" i="1" smtClean="0">
                                  <a:latin typeface="Cambria Math" panose="02040503050406030204" pitchFamily="18" charset="0"/>
                                </a:rPr>
                                <m:t>,</m:t>
                              </m:r>
                            </m:oMath>
                          </a14:m>
                          <a:r>
                            <a:rPr lang="en-IN" sz="1500" dirty="0"/>
                            <a:t> </a:t>
                          </a: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33</m:t>
                                  </m:r>
                                </m:sub>
                                <m:sup>
                                  <m:r>
                                    <a:rPr lang="en-US" sz="1500" b="0" i="1" smtClean="0">
                                      <a:latin typeface="Cambria Math" panose="02040503050406030204" pitchFamily="18" charset="0"/>
                                    </a:rPr>
                                    <m:t>(3)</m:t>
                                  </m:r>
                                </m:sup>
                              </m:sSubSup>
                            </m:oMath>
                          </a14:m>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984872"/>
                      </a:ext>
                    </a:extLst>
                  </a:tr>
                  <a:tr h="451385">
                    <a:tc>
                      <a:txBody>
                        <a:bodyPr/>
                        <a:lstStyle/>
                        <a:p>
                          <a:pPr algn="ctr"/>
                          <a:r>
                            <a:rPr lang="en-US" sz="1500" dirty="0"/>
                            <a:t>4</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39"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11</m:t>
                                  </m:r>
                                </m:sub>
                                <m:sup>
                                  <m:r>
                                    <a:rPr lang="en-US" sz="1500" b="0" i="1" smtClean="0">
                                      <a:latin typeface="Cambria Math" panose="02040503050406030204" pitchFamily="18" charset="0"/>
                                    </a:rPr>
                                    <m:t>(4)</m:t>
                                  </m:r>
                                </m:sup>
                              </m:sSubSup>
                              <m:r>
                                <a:rPr lang="en-US" sz="1500" b="0" i="1" smtClean="0">
                                  <a:latin typeface="Cambria Math" panose="02040503050406030204" pitchFamily="18" charset="0"/>
                                </a:rPr>
                                <m:t>,</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12</m:t>
                                  </m:r>
                                </m:sub>
                                <m:sup>
                                  <m:r>
                                    <a:rPr lang="en-US" sz="1500" b="0" i="1" smtClean="0">
                                      <a:latin typeface="Cambria Math" panose="02040503050406030204" pitchFamily="18" charset="0"/>
                                    </a:rPr>
                                    <m:t>(4)</m:t>
                                  </m:r>
                                </m:sup>
                              </m:sSubSup>
                              <m:r>
                                <a:rPr lang="en-US" sz="1500" b="0" i="1" smtClean="0">
                                  <a:latin typeface="Cambria Math" panose="02040503050406030204" pitchFamily="18" charset="0"/>
                                </a:rPr>
                                <m:t>,</m:t>
                              </m:r>
                            </m:oMath>
                          </a14:m>
                          <a:r>
                            <a:rPr lang="en-IN" sz="1500" dirty="0"/>
                            <a:t> </a:t>
                          </a: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13</m:t>
                                  </m:r>
                                </m:sub>
                                <m:sup>
                                  <m:r>
                                    <a:rPr lang="en-US" sz="1500" b="0" i="1" smtClean="0">
                                      <a:latin typeface="Cambria Math" panose="02040503050406030204" pitchFamily="18" charset="0"/>
                                    </a:rPr>
                                    <m:t>(4)</m:t>
                                  </m:r>
                                </m:sup>
                              </m:sSubSup>
                            </m:oMath>
                          </a14:m>
                          <a:r>
                            <a:rPr lang="en-IN" sz="1500" dirty="0"/>
                            <a:t>, </a:t>
                          </a: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14</m:t>
                                  </m:r>
                                </m:sub>
                                <m:sup>
                                  <m:r>
                                    <a:rPr lang="en-US" sz="1500" b="0" i="1" smtClean="0">
                                      <a:latin typeface="Cambria Math" panose="02040503050406030204" pitchFamily="18" charset="0"/>
                                    </a:rPr>
                                    <m:t>(4)</m:t>
                                  </m:r>
                                </m:sup>
                              </m:sSubSup>
                            </m:oMath>
                          </a14:m>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21</m:t>
                                    </m:r>
                                  </m:sub>
                                  <m:sup>
                                    <m:r>
                                      <a:rPr lang="en-US" sz="1500" b="0" i="1" smtClean="0">
                                        <a:latin typeface="Cambria Math" panose="02040503050406030204" pitchFamily="18" charset="0"/>
                                      </a:rPr>
                                      <m:t>(4)</m:t>
                                    </m:r>
                                  </m:sup>
                                </m:sSubSup>
                                <m:r>
                                  <a:rPr lang="en-US" sz="1500" b="0" i="1" smtClean="0">
                                    <a:latin typeface="Cambria Math" panose="02040503050406030204" pitchFamily="18" charset="0"/>
                                  </a:rPr>
                                  <m:t>,</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22</m:t>
                                    </m:r>
                                  </m:sub>
                                  <m:sup>
                                    <m:r>
                                      <a:rPr lang="en-US" sz="1500" b="0" i="1" smtClean="0">
                                        <a:latin typeface="Cambria Math" panose="02040503050406030204" pitchFamily="18" charset="0"/>
                                      </a:rPr>
                                      <m:t>(4)</m:t>
                                    </m:r>
                                  </m:sup>
                                </m:sSubSup>
                                <m:r>
                                  <a:rPr lang="en-US" sz="1500" b="0" i="1" smtClean="0">
                                    <a:latin typeface="Cambria Math" panose="02040503050406030204" pitchFamily="18" charset="0"/>
                                  </a:rPr>
                                  <m:t>,</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23</m:t>
                                    </m:r>
                                  </m:sub>
                                  <m:sup>
                                    <m:r>
                                      <a:rPr lang="en-US" sz="1500" b="0" i="1" smtClean="0">
                                        <a:latin typeface="Cambria Math" panose="02040503050406030204" pitchFamily="18" charset="0"/>
                                      </a:rPr>
                                      <m:t>(4)</m:t>
                                    </m:r>
                                  </m:sup>
                                </m:sSubSup>
                                <m:r>
                                  <a:rPr lang="en-US" sz="1500" b="0" i="1" smtClean="0">
                                    <a:latin typeface="Cambria Math" panose="02040503050406030204" pitchFamily="18" charset="0"/>
                                  </a:rPr>
                                  <m:t>,</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24</m:t>
                                    </m:r>
                                  </m:sub>
                                  <m:sup>
                                    <m:r>
                                      <a:rPr lang="en-US" sz="1500" b="0" i="1" smtClean="0">
                                        <a:latin typeface="Cambria Math" panose="02040503050406030204" pitchFamily="18" charset="0"/>
                                      </a:rPr>
                                      <m:t>(4)</m:t>
                                    </m:r>
                                  </m:sup>
                                </m:sSubSup>
                              </m:oMath>
                            </m:oMathPara>
                          </a14:m>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31</m:t>
                                  </m:r>
                                </m:sub>
                                <m:sup>
                                  <m:r>
                                    <a:rPr lang="en-US" sz="1500" b="0" i="1" smtClean="0">
                                      <a:latin typeface="Cambria Math" panose="02040503050406030204" pitchFamily="18" charset="0"/>
                                    </a:rPr>
                                    <m:t>(4)</m:t>
                                  </m:r>
                                </m:sup>
                              </m:sSubSup>
                              <m:r>
                                <a:rPr lang="en-US" sz="1500" b="0" i="1" smtClean="0">
                                  <a:latin typeface="Cambria Math" panose="02040503050406030204" pitchFamily="18" charset="0"/>
                                </a:rPr>
                                <m:t>,</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32</m:t>
                                  </m:r>
                                </m:sub>
                                <m:sup>
                                  <m:r>
                                    <a:rPr lang="en-US" sz="1500" b="0" i="1" smtClean="0">
                                      <a:latin typeface="Cambria Math" panose="02040503050406030204" pitchFamily="18" charset="0"/>
                                    </a:rPr>
                                    <m:t>(4)</m:t>
                                  </m:r>
                                </m:sup>
                              </m:sSubSup>
                              <m:r>
                                <a:rPr lang="en-US" sz="1500" b="0" i="1" smtClean="0">
                                  <a:latin typeface="Cambria Math" panose="02040503050406030204" pitchFamily="18" charset="0"/>
                                </a:rPr>
                                <m:t>,</m:t>
                              </m:r>
                              <m:r>
                                <m:rPr>
                                  <m:nor/>
                                </m:rPr>
                                <a:rPr lang="en-IN" sz="1500" dirty="0"/>
                                <m:t> </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33</m:t>
                                  </m:r>
                                </m:sub>
                                <m:sup>
                                  <m:r>
                                    <a:rPr lang="en-US" sz="1500" b="0" i="1" smtClean="0">
                                      <a:latin typeface="Cambria Math" panose="02040503050406030204" pitchFamily="18" charset="0"/>
                                    </a:rPr>
                                    <m:t>(4)</m:t>
                                  </m:r>
                                </m:sup>
                              </m:sSubSup>
                            </m:oMath>
                          </a14:m>
                          <a:r>
                            <a:rPr lang="en-IN" sz="1500" dirty="0"/>
                            <a:t>, </a:t>
                          </a:r>
                          <a14:m>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34</m:t>
                                  </m:r>
                                </m:sub>
                                <m:sup>
                                  <m:r>
                                    <a:rPr lang="en-US" sz="1500" b="0" i="1" smtClean="0">
                                      <a:latin typeface="Cambria Math" panose="02040503050406030204" pitchFamily="18" charset="0"/>
                                    </a:rPr>
                                    <m:t>(4)</m:t>
                                  </m:r>
                                </m:sup>
                              </m:sSubSup>
                            </m:oMath>
                          </a14:m>
                          <a:r>
                            <a:rPr lang="en-IN" sz="15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41</m:t>
                                    </m:r>
                                  </m:sub>
                                  <m:sup>
                                    <m:r>
                                      <a:rPr lang="en-US" sz="1500" b="0" i="1" smtClean="0">
                                        <a:latin typeface="Cambria Math" panose="02040503050406030204" pitchFamily="18" charset="0"/>
                                      </a:rPr>
                                      <m:t>(4)</m:t>
                                    </m:r>
                                  </m:sup>
                                </m:sSubSup>
                                <m:r>
                                  <a:rPr lang="en-US" sz="1500" b="0" i="1" smtClean="0">
                                    <a:latin typeface="Cambria Math" panose="02040503050406030204" pitchFamily="18" charset="0"/>
                                  </a:rPr>
                                  <m:t>,</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42</m:t>
                                    </m:r>
                                  </m:sub>
                                  <m:sup>
                                    <m:r>
                                      <a:rPr lang="en-US" sz="1500" b="0" i="1" smtClean="0">
                                        <a:latin typeface="Cambria Math" panose="02040503050406030204" pitchFamily="18" charset="0"/>
                                      </a:rPr>
                                      <m:t>(4)</m:t>
                                    </m:r>
                                  </m:sup>
                                </m:sSubSup>
                                <m:r>
                                  <a:rPr lang="en-US" sz="1500" b="0" i="1" smtClean="0">
                                    <a:latin typeface="Cambria Math" panose="02040503050406030204" pitchFamily="18" charset="0"/>
                                  </a:rPr>
                                  <m:t>,</m:t>
                                </m:r>
                                <m:r>
                                  <m:rPr>
                                    <m:nor/>
                                  </m:rPr>
                                  <a:rPr lang="en-IN" sz="1500" dirty="0"/>
                                  <m:t> </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43</m:t>
                                    </m:r>
                                  </m:sub>
                                  <m:sup>
                                    <m:r>
                                      <a:rPr lang="en-US" sz="1500" b="0" i="1" smtClean="0">
                                        <a:latin typeface="Cambria Math" panose="02040503050406030204" pitchFamily="18" charset="0"/>
                                      </a:rPr>
                                      <m:t>(4)</m:t>
                                    </m:r>
                                  </m:sup>
                                </m:sSubSup>
                                <m:r>
                                  <m:rPr>
                                    <m:nor/>
                                  </m:rPr>
                                  <a:rPr lang="en-IN" sz="1500" dirty="0"/>
                                  <m:t>, </m:t>
                                </m:r>
                                <m:sSubSup>
                                  <m:sSubSupPr>
                                    <m:ctrlPr>
                                      <a:rPr lang="en-IN" sz="1500" i="1" smtClean="0">
                                        <a:latin typeface="Cambria Math" panose="02040503050406030204" pitchFamily="18" charset="0"/>
                                      </a:rPr>
                                    </m:ctrlPr>
                                  </m:sSubSupPr>
                                  <m:e>
                                    <m:r>
                                      <a:rPr lang="en-US" sz="1500" b="0" i="1" smtClean="0">
                                        <a:latin typeface="Cambria Math" panose="02040503050406030204" pitchFamily="18" charset="0"/>
                                      </a:rPr>
                                      <m:t>𝑇</m:t>
                                    </m:r>
                                  </m:e>
                                  <m:sub>
                                    <m:r>
                                      <a:rPr lang="en-US" sz="1500" b="0" i="1" smtClean="0">
                                        <a:latin typeface="Cambria Math" panose="02040503050406030204" pitchFamily="18" charset="0"/>
                                      </a:rPr>
                                      <m:t>44</m:t>
                                    </m:r>
                                  </m:sub>
                                  <m:sup>
                                    <m:r>
                                      <a:rPr lang="en-US" sz="1500" b="0" i="1" smtClean="0">
                                        <a:latin typeface="Cambria Math" panose="02040503050406030204" pitchFamily="18" charset="0"/>
                                      </a:rPr>
                                      <m:t>(4)</m:t>
                                    </m:r>
                                  </m:sup>
                                </m:sSubSup>
                              </m:oMath>
                            </m:oMathPara>
                          </a14:m>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290863"/>
                      </a:ext>
                    </a:extLst>
                  </a:tr>
                </a:tbl>
              </a:graphicData>
            </a:graphic>
          </p:graphicFrame>
        </mc:Choice>
        <mc:Fallback xmlns="">
          <p:graphicFrame>
            <p:nvGraphicFramePr>
              <p:cNvPr id="21" name="Table 20">
                <a:extLst>
                  <a:ext uri="{FF2B5EF4-FFF2-40B4-BE49-F238E27FC236}">
                    <a16:creationId xmlns:a16="http://schemas.microsoft.com/office/drawing/2014/main" id="{45AC54B0-ED3A-4E84-B29F-C8485E3B41C4}"/>
                  </a:ext>
                </a:extLst>
              </p:cNvPr>
              <p:cNvGraphicFramePr>
                <a:graphicFrameLocks noGrp="1"/>
              </p:cNvGraphicFramePr>
              <p:nvPr>
                <p:extLst>
                  <p:ext uri="{D42A27DB-BD31-4B8C-83A1-F6EECF244321}">
                    <p14:modId xmlns:p14="http://schemas.microsoft.com/office/powerpoint/2010/main" val="2319895489"/>
                  </p:ext>
                </p:extLst>
              </p:nvPr>
            </p:nvGraphicFramePr>
            <p:xfrm>
              <a:off x="4576674" y="2525656"/>
              <a:ext cx="7376102" cy="2825181"/>
            </p:xfrm>
            <a:graphic>
              <a:graphicData uri="http://schemas.openxmlformats.org/drawingml/2006/table">
                <a:tbl>
                  <a:tblPr firstRow="1" bandRow="1">
                    <a:tableStyleId>{3B4B98B0-60AC-42C2-AFA5-B58CD77FA1E5}</a:tableStyleId>
                  </a:tblPr>
                  <a:tblGrid>
                    <a:gridCol w="208280">
                      <a:extLst>
                        <a:ext uri="{9D8B030D-6E8A-4147-A177-3AD203B41FA5}">
                          <a16:colId xmlns:a16="http://schemas.microsoft.com/office/drawing/2014/main" val="1014628306"/>
                        </a:ext>
                      </a:extLst>
                    </a:gridCol>
                    <a:gridCol w="1791854">
                      <a:extLst>
                        <a:ext uri="{9D8B030D-6E8A-4147-A177-3AD203B41FA5}">
                          <a16:colId xmlns:a16="http://schemas.microsoft.com/office/drawing/2014/main" val="161051798"/>
                        </a:ext>
                      </a:extLst>
                    </a:gridCol>
                    <a:gridCol w="1675983">
                      <a:extLst>
                        <a:ext uri="{9D8B030D-6E8A-4147-A177-3AD203B41FA5}">
                          <a16:colId xmlns:a16="http://schemas.microsoft.com/office/drawing/2014/main" val="1606969595"/>
                        </a:ext>
                      </a:extLst>
                    </a:gridCol>
                    <a:gridCol w="1859151">
                      <a:extLst>
                        <a:ext uri="{9D8B030D-6E8A-4147-A177-3AD203B41FA5}">
                          <a16:colId xmlns:a16="http://schemas.microsoft.com/office/drawing/2014/main" val="2499775819"/>
                        </a:ext>
                      </a:extLst>
                    </a:gridCol>
                    <a:gridCol w="1840834">
                      <a:extLst>
                        <a:ext uri="{9D8B030D-6E8A-4147-A177-3AD203B41FA5}">
                          <a16:colId xmlns:a16="http://schemas.microsoft.com/office/drawing/2014/main" val="1987022049"/>
                        </a:ext>
                      </a:extLst>
                    </a:gridCol>
                  </a:tblGrid>
                  <a:tr h="346835">
                    <a:tc gridSpan="5">
                      <a:txBody>
                        <a:bodyPr/>
                        <a:lstStyle/>
                        <a:p>
                          <a:pPr algn="ctr"/>
                          <a:r>
                            <a:rPr lang="en-US" sz="1600" dirty="0"/>
                            <a:t>Temperature rise for a unit power excitation, Number of fins = 3</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047674351"/>
                      </a:ext>
                    </a:extLst>
                  </a:tr>
                  <a:tr h="346835">
                    <a:tc rowSpan="2">
                      <a:txBody>
                        <a:bodyPr/>
                        <a:lstStyle/>
                        <a:p>
                          <a:pPr algn="ctr"/>
                          <a:r>
                            <a:rPr lang="en-US" sz="1500" dirty="0"/>
                            <a:t># in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a:t>Current active input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sz="2400" dirty="0"/>
                        </a:p>
                      </a:txBody>
                      <a:tcPr/>
                    </a:tc>
                    <a:tc hMerge="1">
                      <a:txBody>
                        <a:bodyPr/>
                        <a:lstStyle/>
                        <a:p>
                          <a:endParaRPr lang="en-IN" sz="2400" dirty="0"/>
                        </a:p>
                      </a:txBody>
                      <a:tcPr/>
                    </a:tc>
                    <a:tc hMerge="1">
                      <a:txBody>
                        <a:bodyPr/>
                        <a:lstStyle/>
                        <a:p>
                          <a:endParaRPr lang="en-IN" sz="2400" dirty="0"/>
                        </a:p>
                      </a:txBody>
                      <a:tcPr/>
                    </a:tc>
                    <a:extLst>
                      <a:ext uri="{0D108BD9-81ED-4DB2-BD59-A6C34878D82A}">
                        <a16:rowId xmlns:a16="http://schemas.microsoft.com/office/drawing/2014/main" val="3539580032"/>
                      </a:ext>
                    </a:extLst>
                  </a:tr>
                  <a:tr h="430405">
                    <a:tc vMerge="1">
                      <a:txBody>
                        <a:bodyPr/>
                        <a:lstStyle/>
                        <a:p>
                          <a:endParaRPr lang="en-IN" sz="2400" dirty="0"/>
                        </a:p>
                      </a:txBody>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05" t="-164789" r="-301020" b="-39577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203" t="-164789" r="-220652" b="-39577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8361" t="-164789" r="-99672" b="-39577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325" t="-164789" r="-662" b="-395775"/>
                          </a:stretch>
                        </a:blipFill>
                      </a:tcPr>
                    </a:tc>
                    <a:extLst>
                      <a:ext uri="{0D108BD9-81ED-4DB2-BD59-A6C34878D82A}">
                        <a16:rowId xmlns:a16="http://schemas.microsoft.com/office/drawing/2014/main" val="1049599907"/>
                      </a:ext>
                    </a:extLst>
                  </a:tr>
                  <a:tr h="415915">
                    <a:tc>
                      <a:txBody>
                        <a:bodyPr/>
                        <a:lstStyle/>
                        <a:p>
                          <a:pPr algn="ctr"/>
                          <a:r>
                            <a:rPr lang="en-US" sz="1500" dirty="0"/>
                            <a:t>1</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05" t="-276471" r="-301020" b="-313235"/>
                          </a:stretch>
                        </a:blipFill>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845483"/>
                      </a:ext>
                    </a:extLst>
                  </a:tr>
                  <a:tr h="416204">
                    <a:tc>
                      <a:txBody>
                        <a:bodyPr/>
                        <a:lstStyle/>
                        <a:p>
                          <a:pPr algn="ctr"/>
                          <a:r>
                            <a:rPr lang="en-US" sz="1500" dirty="0"/>
                            <a:t>2</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05" t="-376471" r="-301020" b="-21323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203" t="-376471" r="-220652" b="-213235"/>
                          </a:stretch>
                        </a:blipFill>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7590656"/>
                      </a:ext>
                    </a:extLst>
                  </a:tr>
                  <a:tr h="417602">
                    <a:tc>
                      <a:txBody>
                        <a:bodyPr/>
                        <a:lstStyle/>
                        <a:p>
                          <a:pPr algn="ctr"/>
                          <a:r>
                            <a:rPr lang="en-US" sz="1500" dirty="0"/>
                            <a:t>3</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05" t="-469565" r="-301020" b="-11014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203" t="-469565" r="-220652" b="-110145"/>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8361" t="-469565" r="-99672" b="-110145"/>
                          </a:stretch>
                        </a:blipFill>
                      </a:tcPr>
                    </a:tc>
                    <a:tc>
                      <a:txBody>
                        <a:bodyPr/>
                        <a:lstStyle/>
                        <a:p>
                          <a:pPr algn="ctr"/>
                          <a:r>
                            <a:rPr lang="en-US" sz="1500" dirty="0"/>
                            <a: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984872"/>
                      </a:ext>
                    </a:extLst>
                  </a:tr>
                  <a:tr h="451385">
                    <a:tc>
                      <a:txBody>
                        <a:bodyPr/>
                        <a:lstStyle/>
                        <a:p>
                          <a:pPr algn="ctr"/>
                          <a:r>
                            <a:rPr lang="en-US" sz="1500" dirty="0"/>
                            <a:t>4</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05" t="-531081" r="-301020" b="-27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9203" t="-531081" r="-220652" b="-27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8361" t="-531081" r="-99672" b="-270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1325" t="-531081" r="-662" b="-2703"/>
                          </a:stretch>
                        </a:blipFill>
                      </a:tcPr>
                    </a:tc>
                    <a:extLst>
                      <a:ext uri="{0D108BD9-81ED-4DB2-BD59-A6C34878D82A}">
                        <a16:rowId xmlns:a16="http://schemas.microsoft.com/office/drawing/2014/main" val="2486290863"/>
                      </a:ext>
                    </a:extLst>
                  </a:tr>
                </a:tbl>
              </a:graphicData>
            </a:graphic>
          </p:graphicFrame>
        </mc:Fallback>
      </mc:AlternateContent>
      <p:sp>
        <p:nvSpPr>
          <p:cNvPr id="3" name="Oval 2">
            <a:extLst>
              <a:ext uri="{FF2B5EF4-FFF2-40B4-BE49-F238E27FC236}">
                <a16:creationId xmlns:a16="http://schemas.microsoft.com/office/drawing/2014/main" id="{70E0A9BD-4D54-48E3-8970-F40F68D3C148}"/>
              </a:ext>
            </a:extLst>
          </p:cNvPr>
          <p:cNvSpPr/>
          <p:nvPr/>
        </p:nvSpPr>
        <p:spPr bwMode="auto">
          <a:xfrm>
            <a:off x="1404656" y="2641678"/>
            <a:ext cx="1000603" cy="3305272"/>
          </a:xfrm>
          <a:prstGeom prst="ellipse">
            <a:avLst/>
          </a:prstGeom>
          <a:noFill/>
          <a:ln w="28575" cap="flat" cmpd="sng" algn="ctr">
            <a:solidFill>
              <a:schemeClr val="accent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charset="0"/>
              <a:cs typeface="ＭＳ Ｐゴシック" charset="0"/>
            </a:endParaRPr>
          </a:p>
        </p:txBody>
      </p:sp>
      <p:sp>
        <p:nvSpPr>
          <p:cNvPr id="17" name="Oval 16">
            <a:extLst>
              <a:ext uri="{FF2B5EF4-FFF2-40B4-BE49-F238E27FC236}">
                <a16:creationId xmlns:a16="http://schemas.microsoft.com/office/drawing/2014/main" id="{1B28CB75-4DC1-4B89-AA8D-35BEA1ACFC56}"/>
              </a:ext>
            </a:extLst>
          </p:cNvPr>
          <p:cNvSpPr/>
          <p:nvPr/>
        </p:nvSpPr>
        <p:spPr bwMode="auto">
          <a:xfrm rot="5400000">
            <a:off x="7147629" y="4130775"/>
            <a:ext cx="505802" cy="1934322"/>
          </a:xfrm>
          <a:prstGeom prst="ellipse">
            <a:avLst/>
          </a:prstGeom>
          <a:noFill/>
          <a:ln w="28575" cap="flat" cmpd="sng" algn="ctr">
            <a:solidFill>
              <a:schemeClr val="accent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charset="0"/>
              <a:cs typeface="ＭＳ Ｐゴシック" charset="0"/>
            </a:endParaRPr>
          </a:p>
        </p:txBody>
      </p:sp>
      <p:cxnSp>
        <p:nvCxnSpPr>
          <p:cNvPr id="89" name="Straight Arrow Connector 88">
            <a:extLst>
              <a:ext uri="{FF2B5EF4-FFF2-40B4-BE49-F238E27FC236}">
                <a16:creationId xmlns:a16="http://schemas.microsoft.com/office/drawing/2014/main" id="{E31DA550-5FF4-42D1-B4B0-E7E4BFE3ECFE}"/>
              </a:ext>
            </a:extLst>
          </p:cNvPr>
          <p:cNvCxnSpPr>
            <a:cxnSpLocks/>
          </p:cNvCxnSpPr>
          <p:nvPr/>
        </p:nvCxnSpPr>
        <p:spPr bwMode="auto">
          <a:xfrm flipH="1">
            <a:off x="655320" y="3592304"/>
            <a:ext cx="25908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Arrow Connector 111">
            <a:extLst>
              <a:ext uri="{FF2B5EF4-FFF2-40B4-BE49-F238E27FC236}">
                <a16:creationId xmlns:a16="http://schemas.microsoft.com/office/drawing/2014/main" id="{50A6336E-2146-4342-B55B-6201D5C09C9A}"/>
              </a:ext>
            </a:extLst>
          </p:cNvPr>
          <p:cNvCxnSpPr>
            <a:cxnSpLocks/>
          </p:cNvCxnSpPr>
          <p:nvPr/>
        </p:nvCxnSpPr>
        <p:spPr bwMode="auto">
          <a:xfrm flipV="1">
            <a:off x="622300" y="3082366"/>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Arrow Connector 112">
            <a:extLst>
              <a:ext uri="{FF2B5EF4-FFF2-40B4-BE49-F238E27FC236}">
                <a16:creationId xmlns:a16="http://schemas.microsoft.com/office/drawing/2014/main" id="{1C4267E2-8BB7-4B63-A46E-D411FEADEF53}"/>
              </a:ext>
            </a:extLst>
          </p:cNvPr>
          <p:cNvCxnSpPr>
            <a:cxnSpLocks/>
          </p:cNvCxnSpPr>
          <p:nvPr/>
        </p:nvCxnSpPr>
        <p:spPr bwMode="auto">
          <a:xfrm flipV="1">
            <a:off x="622300" y="2675966"/>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4" name="Straight Arrow Connector 113">
            <a:extLst>
              <a:ext uri="{FF2B5EF4-FFF2-40B4-BE49-F238E27FC236}">
                <a16:creationId xmlns:a16="http://schemas.microsoft.com/office/drawing/2014/main" id="{E16BEA38-A115-4D11-B574-1A88A08FD890}"/>
              </a:ext>
            </a:extLst>
          </p:cNvPr>
          <p:cNvCxnSpPr>
            <a:cxnSpLocks/>
          </p:cNvCxnSpPr>
          <p:nvPr/>
        </p:nvCxnSpPr>
        <p:spPr bwMode="auto">
          <a:xfrm flipV="1">
            <a:off x="629636" y="3900617"/>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5" name="Straight Arrow Connector 114">
            <a:extLst>
              <a:ext uri="{FF2B5EF4-FFF2-40B4-BE49-F238E27FC236}">
                <a16:creationId xmlns:a16="http://schemas.microsoft.com/office/drawing/2014/main" id="{BCD9D9AC-8F60-46C5-9D67-B037E83478C8}"/>
              </a:ext>
            </a:extLst>
          </p:cNvPr>
          <p:cNvCxnSpPr>
            <a:cxnSpLocks/>
          </p:cNvCxnSpPr>
          <p:nvPr/>
        </p:nvCxnSpPr>
        <p:spPr bwMode="auto">
          <a:xfrm flipV="1">
            <a:off x="624289" y="4474688"/>
            <a:ext cx="0" cy="22702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6" name="Straight Arrow Connector 115">
            <a:extLst>
              <a:ext uri="{FF2B5EF4-FFF2-40B4-BE49-F238E27FC236}">
                <a16:creationId xmlns:a16="http://schemas.microsoft.com/office/drawing/2014/main" id="{5AF5AFBD-BD08-4B41-8A18-D52EF79AAB87}"/>
              </a:ext>
            </a:extLst>
          </p:cNvPr>
          <p:cNvCxnSpPr>
            <a:cxnSpLocks/>
          </p:cNvCxnSpPr>
          <p:nvPr/>
        </p:nvCxnSpPr>
        <p:spPr bwMode="auto">
          <a:xfrm flipH="1">
            <a:off x="690757" y="4297599"/>
            <a:ext cx="25908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8" name="Straight Arrow Connector 117">
            <a:extLst>
              <a:ext uri="{FF2B5EF4-FFF2-40B4-BE49-F238E27FC236}">
                <a16:creationId xmlns:a16="http://schemas.microsoft.com/office/drawing/2014/main" id="{B8F5FD45-164C-45E7-827D-829AB10B15C4}"/>
              </a:ext>
            </a:extLst>
          </p:cNvPr>
          <p:cNvCxnSpPr>
            <a:cxnSpLocks/>
          </p:cNvCxnSpPr>
          <p:nvPr/>
        </p:nvCxnSpPr>
        <p:spPr bwMode="auto">
          <a:xfrm rot="10800000">
            <a:off x="1518855" y="3592304"/>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9" name="Straight Arrow Connector 118">
            <a:extLst>
              <a:ext uri="{FF2B5EF4-FFF2-40B4-BE49-F238E27FC236}">
                <a16:creationId xmlns:a16="http://schemas.microsoft.com/office/drawing/2014/main" id="{FBADEC42-CFC4-4B69-BE52-0ADC862531AF}"/>
              </a:ext>
            </a:extLst>
          </p:cNvPr>
          <p:cNvCxnSpPr>
            <a:cxnSpLocks/>
          </p:cNvCxnSpPr>
          <p:nvPr/>
        </p:nvCxnSpPr>
        <p:spPr bwMode="auto">
          <a:xfrm rot="10800000">
            <a:off x="1518855" y="4294314"/>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1" name="Straight Arrow Connector 120">
            <a:extLst>
              <a:ext uri="{FF2B5EF4-FFF2-40B4-BE49-F238E27FC236}">
                <a16:creationId xmlns:a16="http://schemas.microsoft.com/office/drawing/2014/main" id="{77642939-6326-4352-BA2A-4D7A0DB8325F}"/>
              </a:ext>
            </a:extLst>
          </p:cNvPr>
          <p:cNvCxnSpPr>
            <a:cxnSpLocks/>
          </p:cNvCxnSpPr>
          <p:nvPr/>
        </p:nvCxnSpPr>
        <p:spPr bwMode="auto">
          <a:xfrm rot="10800000">
            <a:off x="1499805" y="5000388"/>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2" name="Straight Arrow Connector 121">
            <a:extLst>
              <a:ext uri="{FF2B5EF4-FFF2-40B4-BE49-F238E27FC236}">
                <a16:creationId xmlns:a16="http://schemas.microsoft.com/office/drawing/2014/main" id="{DFD16A63-55D9-4A63-A4A7-5C81ABF49436}"/>
              </a:ext>
            </a:extLst>
          </p:cNvPr>
          <p:cNvCxnSpPr>
            <a:cxnSpLocks/>
          </p:cNvCxnSpPr>
          <p:nvPr/>
        </p:nvCxnSpPr>
        <p:spPr bwMode="auto">
          <a:xfrm flipH="1">
            <a:off x="632510" y="4995284"/>
            <a:ext cx="25908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3" name="Straight Arrow Connector 122">
            <a:extLst>
              <a:ext uri="{FF2B5EF4-FFF2-40B4-BE49-F238E27FC236}">
                <a16:creationId xmlns:a16="http://schemas.microsoft.com/office/drawing/2014/main" id="{E592A0B7-0D7C-4A50-98F6-CFBDE8695411}"/>
              </a:ext>
            </a:extLst>
          </p:cNvPr>
          <p:cNvCxnSpPr>
            <a:cxnSpLocks/>
          </p:cNvCxnSpPr>
          <p:nvPr/>
        </p:nvCxnSpPr>
        <p:spPr bwMode="auto">
          <a:xfrm flipV="1">
            <a:off x="2315676" y="4491711"/>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4" name="Straight Arrow Connector 123">
            <a:extLst>
              <a:ext uri="{FF2B5EF4-FFF2-40B4-BE49-F238E27FC236}">
                <a16:creationId xmlns:a16="http://schemas.microsoft.com/office/drawing/2014/main" id="{28DEB361-3115-42DD-BA52-42201BD716FB}"/>
              </a:ext>
            </a:extLst>
          </p:cNvPr>
          <p:cNvCxnSpPr>
            <a:cxnSpLocks/>
          </p:cNvCxnSpPr>
          <p:nvPr/>
        </p:nvCxnSpPr>
        <p:spPr bwMode="auto">
          <a:xfrm flipV="1">
            <a:off x="2340178" y="3912943"/>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Arrow Connector 124">
            <a:extLst>
              <a:ext uri="{FF2B5EF4-FFF2-40B4-BE49-F238E27FC236}">
                <a16:creationId xmlns:a16="http://schemas.microsoft.com/office/drawing/2014/main" id="{F5192267-9D59-4C73-85D4-BBBCBAEE8ACF}"/>
              </a:ext>
            </a:extLst>
          </p:cNvPr>
          <p:cNvCxnSpPr>
            <a:cxnSpLocks/>
          </p:cNvCxnSpPr>
          <p:nvPr/>
        </p:nvCxnSpPr>
        <p:spPr bwMode="auto">
          <a:xfrm flipV="1">
            <a:off x="2341448" y="3048473"/>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6" name="Straight Arrow Connector 125">
            <a:extLst>
              <a:ext uri="{FF2B5EF4-FFF2-40B4-BE49-F238E27FC236}">
                <a16:creationId xmlns:a16="http://schemas.microsoft.com/office/drawing/2014/main" id="{6B76AD28-B51A-48EF-A0CC-A4ADD6DB7179}"/>
              </a:ext>
            </a:extLst>
          </p:cNvPr>
          <p:cNvCxnSpPr>
            <a:cxnSpLocks/>
          </p:cNvCxnSpPr>
          <p:nvPr/>
        </p:nvCxnSpPr>
        <p:spPr bwMode="auto">
          <a:xfrm flipV="1">
            <a:off x="2333036" y="2667735"/>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Arrow Connector 126">
            <a:extLst>
              <a:ext uri="{FF2B5EF4-FFF2-40B4-BE49-F238E27FC236}">
                <a16:creationId xmlns:a16="http://schemas.microsoft.com/office/drawing/2014/main" id="{58795732-B598-47C0-B14B-F5356B17F812}"/>
              </a:ext>
            </a:extLst>
          </p:cNvPr>
          <p:cNvCxnSpPr>
            <a:cxnSpLocks/>
          </p:cNvCxnSpPr>
          <p:nvPr/>
        </p:nvCxnSpPr>
        <p:spPr bwMode="auto">
          <a:xfrm>
            <a:off x="1996375" y="5019998"/>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8" name="Straight Arrow Connector 127">
            <a:extLst>
              <a:ext uri="{FF2B5EF4-FFF2-40B4-BE49-F238E27FC236}">
                <a16:creationId xmlns:a16="http://schemas.microsoft.com/office/drawing/2014/main" id="{B7F4435C-5E1E-4BC3-980E-6937B1E2ED73}"/>
              </a:ext>
            </a:extLst>
          </p:cNvPr>
          <p:cNvCxnSpPr>
            <a:cxnSpLocks/>
          </p:cNvCxnSpPr>
          <p:nvPr/>
        </p:nvCxnSpPr>
        <p:spPr bwMode="auto">
          <a:xfrm>
            <a:off x="3688065" y="5006732"/>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Arrow Connector 128">
            <a:extLst>
              <a:ext uri="{FF2B5EF4-FFF2-40B4-BE49-F238E27FC236}">
                <a16:creationId xmlns:a16="http://schemas.microsoft.com/office/drawing/2014/main" id="{799ECBA6-1CE4-499D-B862-25791E1C72F4}"/>
              </a:ext>
            </a:extLst>
          </p:cNvPr>
          <p:cNvCxnSpPr>
            <a:cxnSpLocks/>
          </p:cNvCxnSpPr>
          <p:nvPr/>
        </p:nvCxnSpPr>
        <p:spPr bwMode="auto">
          <a:xfrm flipV="1">
            <a:off x="3984828" y="3906593"/>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Arrow Connector 129">
            <a:extLst>
              <a:ext uri="{FF2B5EF4-FFF2-40B4-BE49-F238E27FC236}">
                <a16:creationId xmlns:a16="http://schemas.microsoft.com/office/drawing/2014/main" id="{CC7643B1-E96F-4FEF-B0BA-9839B8130F6B}"/>
              </a:ext>
            </a:extLst>
          </p:cNvPr>
          <p:cNvCxnSpPr>
            <a:cxnSpLocks/>
          </p:cNvCxnSpPr>
          <p:nvPr/>
        </p:nvCxnSpPr>
        <p:spPr bwMode="auto">
          <a:xfrm flipV="1">
            <a:off x="3984828" y="3085900"/>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1" name="Straight Arrow Connector 130">
            <a:extLst>
              <a:ext uri="{FF2B5EF4-FFF2-40B4-BE49-F238E27FC236}">
                <a16:creationId xmlns:a16="http://schemas.microsoft.com/office/drawing/2014/main" id="{2429F856-3603-4533-83F8-D02B2097983D}"/>
              </a:ext>
            </a:extLst>
          </p:cNvPr>
          <p:cNvCxnSpPr>
            <a:cxnSpLocks/>
          </p:cNvCxnSpPr>
          <p:nvPr/>
        </p:nvCxnSpPr>
        <p:spPr bwMode="auto">
          <a:xfrm flipV="1">
            <a:off x="3983990" y="2689910"/>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2" name="Straight Arrow Connector 131">
            <a:extLst>
              <a:ext uri="{FF2B5EF4-FFF2-40B4-BE49-F238E27FC236}">
                <a16:creationId xmlns:a16="http://schemas.microsoft.com/office/drawing/2014/main" id="{E7E214BF-FF63-49ED-8E34-9DA20603C1BA}"/>
              </a:ext>
            </a:extLst>
          </p:cNvPr>
          <p:cNvCxnSpPr>
            <a:cxnSpLocks/>
          </p:cNvCxnSpPr>
          <p:nvPr/>
        </p:nvCxnSpPr>
        <p:spPr bwMode="auto">
          <a:xfrm>
            <a:off x="2013075" y="4294314"/>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3" name="Straight Arrow Connector 132">
            <a:extLst>
              <a:ext uri="{FF2B5EF4-FFF2-40B4-BE49-F238E27FC236}">
                <a16:creationId xmlns:a16="http://schemas.microsoft.com/office/drawing/2014/main" id="{E79278CB-3FF9-4D48-AE6D-6C7906C2AE4A}"/>
              </a:ext>
            </a:extLst>
          </p:cNvPr>
          <p:cNvCxnSpPr>
            <a:cxnSpLocks/>
          </p:cNvCxnSpPr>
          <p:nvPr/>
        </p:nvCxnSpPr>
        <p:spPr bwMode="auto">
          <a:xfrm>
            <a:off x="2849635" y="4293047"/>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4" name="Straight Arrow Connector 133">
            <a:extLst>
              <a:ext uri="{FF2B5EF4-FFF2-40B4-BE49-F238E27FC236}">
                <a16:creationId xmlns:a16="http://schemas.microsoft.com/office/drawing/2014/main" id="{1BA19EF8-4336-4F13-993F-84D52676C2AC}"/>
              </a:ext>
            </a:extLst>
          </p:cNvPr>
          <p:cNvCxnSpPr>
            <a:cxnSpLocks/>
          </p:cNvCxnSpPr>
          <p:nvPr/>
        </p:nvCxnSpPr>
        <p:spPr bwMode="auto">
          <a:xfrm>
            <a:off x="3688065" y="4291392"/>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5" name="Straight Arrow Connector 134">
            <a:extLst>
              <a:ext uri="{FF2B5EF4-FFF2-40B4-BE49-F238E27FC236}">
                <a16:creationId xmlns:a16="http://schemas.microsoft.com/office/drawing/2014/main" id="{60ABE8D2-3928-4D59-9C78-51FE9F68F9B4}"/>
              </a:ext>
            </a:extLst>
          </p:cNvPr>
          <p:cNvCxnSpPr>
            <a:cxnSpLocks/>
          </p:cNvCxnSpPr>
          <p:nvPr/>
        </p:nvCxnSpPr>
        <p:spPr bwMode="auto">
          <a:xfrm>
            <a:off x="2824304" y="4995284"/>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6" name="Straight Arrow Connector 135">
            <a:extLst>
              <a:ext uri="{FF2B5EF4-FFF2-40B4-BE49-F238E27FC236}">
                <a16:creationId xmlns:a16="http://schemas.microsoft.com/office/drawing/2014/main" id="{10E6510D-7F59-4AC6-9D0D-08A0490FAE85}"/>
              </a:ext>
            </a:extLst>
          </p:cNvPr>
          <p:cNvCxnSpPr>
            <a:cxnSpLocks/>
          </p:cNvCxnSpPr>
          <p:nvPr/>
        </p:nvCxnSpPr>
        <p:spPr bwMode="auto">
          <a:xfrm>
            <a:off x="1977390" y="3592304"/>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7" name="Straight Arrow Connector 136">
            <a:extLst>
              <a:ext uri="{FF2B5EF4-FFF2-40B4-BE49-F238E27FC236}">
                <a16:creationId xmlns:a16="http://schemas.microsoft.com/office/drawing/2014/main" id="{0526D08E-781A-4070-BD84-0ED6E3C83533}"/>
              </a:ext>
            </a:extLst>
          </p:cNvPr>
          <p:cNvCxnSpPr>
            <a:cxnSpLocks/>
          </p:cNvCxnSpPr>
          <p:nvPr/>
        </p:nvCxnSpPr>
        <p:spPr bwMode="auto">
          <a:xfrm>
            <a:off x="2850538" y="3596858"/>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8" name="Straight Arrow Connector 137">
            <a:extLst>
              <a:ext uri="{FF2B5EF4-FFF2-40B4-BE49-F238E27FC236}">
                <a16:creationId xmlns:a16="http://schemas.microsoft.com/office/drawing/2014/main" id="{E21D00D5-191E-4903-8BBD-B6EA916A9D36}"/>
              </a:ext>
            </a:extLst>
          </p:cNvPr>
          <p:cNvCxnSpPr>
            <a:cxnSpLocks/>
          </p:cNvCxnSpPr>
          <p:nvPr/>
        </p:nvCxnSpPr>
        <p:spPr bwMode="auto">
          <a:xfrm flipV="1">
            <a:off x="3975506" y="4463438"/>
            <a:ext cx="0" cy="2323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9" name="Straight Arrow Connector 138">
            <a:extLst>
              <a:ext uri="{FF2B5EF4-FFF2-40B4-BE49-F238E27FC236}">
                <a16:creationId xmlns:a16="http://schemas.microsoft.com/office/drawing/2014/main" id="{FC87EEBF-F318-4D30-A42D-2ECA1B0A57D2}"/>
              </a:ext>
            </a:extLst>
          </p:cNvPr>
          <p:cNvCxnSpPr>
            <a:cxnSpLocks/>
          </p:cNvCxnSpPr>
          <p:nvPr/>
        </p:nvCxnSpPr>
        <p:spPr bwMode="auto">
          <a:xfrm>
            <a:off x="3688065" y="3592304"/>
            <a:ext cx="275996"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24788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0ADD-CAB1-4D33-8824-3E46AF9BD613}"/>
              </a:ext>
            </a:extLst>
          </p:cNvPr>
          <p:cNvSpPr>
            <a:spLocks noGrp="1"/>
          </p:cNvSpPr>
          <p:nvPr>
            <p:ph type="title"/>
          </p:nvPr>
        </p:nvSpPr>
        <p:spPr/>
        <p:txBody>
          <a:bodyPr/>
          <a:lstStyle/>
          <a:p>
            <a:r>
              <a:rPr lang="en-US" dirty="0"/>
              <a:t>Conclusion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CEFA00-0698-4BE2-93B2-23B1F4D855AF}"/>
                  </a:ext>
                </a:extLst>
              </p:cNvPr>
              <p:cNvSpPr>
                <a:spLocks noGrp="1"/>
              </p:cNvSpPr>
              <p:nvPr>
                <p:ph idx="1"/>
              </p:nvPr>
            </p:nvSpPr>
            <p:spPr>
              <a:xfrm>
                <a:off x="706437" y="1277257"/>
                <a:ext cx="7308674" cy="4891314"/>
              </a:xfrm>
            </p:spPr>
            <p:txBody>
              <a:bodyPr/>
              <a:lstStyle/>
              <a:p>
                <a:r>
                  <a:rPr lang="en-US" sz="2400" dirty="0"/>
                  <a:t>3-D </a:t>
                </a:r>
                <a:r>
                  <a:rPr lang="en-US" sz="2400" dirty="0" err="1"/>
                  <a:t>multigate</a:t>
                </a:r>
                <a:r>
                  <a:rPr lang="en-US" sz="2400" dirty="0"/>
                  <a:t> devices suffer from increased SH</a:t>
                </a:r>
              </a:p>
              <a:p>
                <a:r>
                  <a:rPr lang="en-US" sz="2400" dirty="0"/>
                  <a:t>Thermal model:</a:t>
                </a:r>
              </a:p>
              <a:p>
                <a:pPr lvl="1"/>
                <a:r>
                  <a:rPr lang="en-US" sz="2400" dirty="0"/>
                  <a:t>FDM model at the device level</a:t>
                </a:r>
              </a:p>
              <a:p>
                <a:pPr lvl="1"/>
                <a:r>
                  <a:rPr lang="en-US" sz="2400" dirty="0"/>
                  <a:t>Superposition + LUT characterization </a:t>
                </a:r>
              </a:p>
              <a:p>
                <a:r>
                  <a:rPr lang="en-US" sz="2400" dirty="0"/>
                  <a:t>Aging is accelerated</a:t>
                </a:r>
              </a:p>
              <a:p>
                <a:r>
                  <a:rPr lang="en-US" sz="2400" dirty="0"/>
                  <a:t>EM : </a:t>
                </a:r>
                <a14:m>
                  <m:oMath xmlns:m="http://schemas.openxmlformats.org/officeDocument/2006/math">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=4</m:t>
                    </m:r>
                    <m:r>
                      <a:rPr lang="en-US" sz="2400" i="1">
                        <a:latin typeface="Cambria Math" panose="02040503050406030204" pitchFamily="18" charset="0"/>
                        <a:ea typeface="Cambria Math" panose="02040503050406030204" pitchFamily="18" charset="0"/>
                      </a:rPr>
                      <m:t>𝐾</m:t>
                    </m:r>
                  </m:oMath>
                </a14:m>
                <a:r>
                  <a:rPr lang="en-US" sz="2400" dirty="0"/>
                  <a:t> </a:t>
                </a:r>
                <a:r>
                  <a:rPr lang="en-US" sz="2400" dirty="0">
                    <a:sym typeface="Wingdings" panose="05000000000000000000" pitchFamily="2" charset="2"/>
                  </a:rPr>
                  <a:t></a:t>
                </a:r>
                <a:r>
                  <a:rPr lang="en-US" sz="2400" dirty="0"/>
                  <a:t>15% degradation in time to failure</a:t>
                </a:r>
                <a:endParaRPr lang="en-US" sz="2000" dirty="0"/>
              </a:p>
              <a:p>
                <a:endParaRPr lang="en-US" sz="2400" dirty="0"/>
              </a:p>
            </p:txBody>
          </p:sp>
        </mc:Choice>
        <mc:Fallback xmlns="">
          <p:sp>
            <p:nvSpPr>
              <p:cNvPr id="3" name="Content Placeholder 2">
                <a:extLst>
                  <a:ext uri="{FF2B5EF4-FFF2-40B4-BE49-F238E27FC236}">
                    <a16:creationId xmlns:a16="http://schemas.microsoft.com/office/drawing/2014/main" id="{52CEFA00-0698-4BE2-93B2-23B1F4D855AF}"/>
                  </a:ext>
                </a:extLst>
              </p:cNvPr>
              <p:cNvSpPr>
                <a:spLocks noGrp="1" noRot="1" noChangeAspect="1" noMove="1" noResize="1" noEditPoints="1" noAdjustHandles="1" noChangeArrowheads="1" noChangeShapeType="1" noTextEdit="1"/>
              </p:cNvSpPr>
              <p:nvPr>
                <p:ph idx="1"/>
              </p:nvPr>
            </p:nvSpPr>
            <p:spPr>
              <a:xfrm>
                <a:off x="706437" y="1277257"/>
                <a:ext cx="7308674" cy="4891314"/>
              </a:xfrm>
              <a:blipFill>
                <a:blip r:embed="rId2"/>
                <a:stretch>
                  <a:fillRect l="-1418" t="-1122" r="-125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32DCE9F-66A7-48AD-B91F-8463FB74DE46}"/>
              </a:ext>
            </a:extLst>
          </p:cNvPr>
          <p:cNvSpPr txBox="1"/>
          <p:nvPr/>
        </p:nvSpPr>
        <p:spPr>
          <a:xfrm>
            <a:off x="11157773" y="6488668"/>
            <a:ext cx="441146" cy="646331"/>
          </a:xfrm>
          <a:prstGeom prst="rect">
            <a:avLst/>
          </a:prstGeom>
          <a:noFill/>
        </p:spPr>
        <p:txBody>
          <a:bodyPr wrap="none" rtlCol="0">
            <a:spAutoFit/>
          </a:bodyPr>
          <a:lstStyle/>
          <a:p>
            <a:r>
              <a:rPr lang="en-IN" dirty="0">
                <a:solidFill>
                  <a:schemeClr val="accent2"/>
                </a:solidFill>
              </a:rPr>
              <a:t>17</a:t>
            </a:r>
          </a:p>
          <a:p>
            <a:endParaRPr lang="en-IN" dirty="0">
              <a:solidFill>
                <a:schemeClr val="accent2"/>
              </a:solidFill>
            </a:endParaRPr>
          </a:p>
        </p:txBody>
      </p:sp>
      <p:pic>
        <p:nvPicPr>
          <p:cNvPr id="66" name="Picture 65" descr="soi_finfet.pdf - Adobe Acrobat Reader DC">
            <a:extLst>
              <a:ext uri="{FF2B5EF4-FFF2-40B4-BE49-F238E27FC236}">
                <a16:creationId xmlns:a16="http://schemas.microsoft.com/office/drawing/2014/main" id="{03C6440B-38D7-4676-A6FD-F136AAAB69A5}"/>
              </a:ext>
            </a:extLst>
          </p:cNvPr>
          <p:cNvPicPr>
            <a:picLocks noChangeAspect="1"/>
          </p:cNvPicPr>
          <p:nvPr/>
        </p:nvPicPr>
        <p:blipFill rotWithShape="1">
          <a:blip r:embed="rId3">
            <a:extLst>
              <a:ext uri="{28A0092B-C50C-407E-A947-70E740481C1C}">
                <a14:useLocalDpi xmlns:a14="http://schemas.microsoft.com/office/drawing/2010/main" val="0"/>
              </a:ext>
            </a:extLst>
          </a:blip>
          <a:srcRect l="23467" t="19815" r="38155" b="2401"/>
          <a:stretch/>
        </p:blipFill>
        <p:spPr>
          <a:xfrm>
            <a:off x="7527895" y="414617"/>
            <a:ext cx="2036457" cy="2221993"/>
          </a:xfrm>
          <a:prstGeom prst="rect">
            <a:avLst/>
          </a:prstGeom>
        </p:spPr>
      </p:pic>
      <p:pic>
        <p:nvPicPr>
          <p:cNvPr id="68" name="Picture 67" descr="temp_dis_soi.pdf - Adobe Acrobat Reader DC">
            <a:extLst>
              <a:ext uri="{FF2B5EF4-FFF2-40B4-BE49-F238E27FC236}">
                <a16:creationId xmlns:a16="http://schemas.microsoft.com/office/drawing/2014/main" id="{6D1916C1-4857-4155-B747-0C9F657A1E5A}"/>
              </a:ext>
            </a:extLst>
          </p:cNvPr>
          <p:cNvPicPr>
            <a:picLocks noChangeAspect="1"/>
          </p:cNvPicPr>
          <p:nvPr/>
        </p:nvPicPr>
        <p:blipFill rotWithShape="1">
          <a:blip r:embed="rId4">
            <a:extLst>
              <a:ext uri="{28A0092B-C50C-407E-A947-70E740481C1C}">
                <a14:useLocalDpi xmlns:a14="http://schemas.microsoft.com/office/drawing/2010/main" val="0"/>
              </a:ext>
            </a:extLst>
          </a:blip>
          <a:srcRect l="13694" t="18267" r="31735" b="2401"/>
          <a:stretch/>
        </p:blipFill>
        <p:spPr>
          <a:xfrm>
            <a:off x="9564352" y="612981"/>
            <a:ext cx="2499454" cy="1956121"/>
          </a:xfrm>
          <a:prstGeom prst="rect">
            <a:avLst/>
          </a:prstGeom>
        </p:spPr>
      </p:pic>
      <p:pic>
        <p:nvPicPr>
          <p:cNvPr id="69" name="Picture 68" descr="soi-age-accel-eps-converted-to.pdf - Adobe Acrobat Reader DC">
            <a:extLst>
              <a:ext uri="{FF2B5EF4-FFF2-40B4-BE49-F238E27FC236}">
                <a16:creationId xmlns:a16="http://schemas.microsoft.com/office/drawing/2014/main" id="{83514F97-D6B2-413D-A1E1-811EDC1DBEA0}"/>
              </a:ext>
            </a:extLst>
          </p:cNvPr>
          <p:cNvPicPr>
            <a:picLocks noChangeAspect="1"/>
          </p:cNvPicPr>
          <p:nvPr/>
        </p:nvPicPr>
        <p:blipFill rotWithShape="1">
          <a:blip r:embed="rId5">
            <a:extLst>
              <a:ext uri="{28A0092B-C50C-407E-A947-70E740481C1C}">
                <a14:useLocalDpi xmlns:a14="http://schemas.microsoft.com/office/drawing/2010/main" val="0"/>
              </a:ext>
            </a:extLst>
          </a:blip>
          <a:srcRect l="12250" t="18655" r="30562" b="1240"/>
          <a:stretch/>
        </p:blipFill>
        <p:spPr>
          <a:xfrm>
            <a:off x="9011767" y="2945796"/>
            <a:ext cx="2946554" cy="2221992"/>
          </a:xfrm>
          <a:prstGeom prst="rect">
            <a:avLst/>
          </a:prstGeom>
        </p:spPr>
      </p:pic>
      <p:graphicFrame>
        <p:nvGraphicFramePr>
          <p:cNvPr id="10" name="Table 9">
            <a:extLst>
              <a:ext uri="{FF2B5EF4-FFF2-40B4-BE49-F238E27FC236}">
                <a16:creationId xmlns:a16="http://schemas.microsoft.com/office/drawing/2014/main" id="{D74F2817-A367-4248-BAAB-1073480887B2}"/>
              </a:ext>
            </a:extLst>
          </p:cNvPr>
          <p:cNvGraphicFramePr>
            <a:graphicFrameLocks noGrp="1"/>
          </p:cNvGraphicFramePr>
          <p:nvPr/>
        </p:nvGraphicFramePr>
        <p:xfrm>
          <a:off x="477346" y="4360855"/>
          <a:ext cx="7827815" cy="1819908"/>
        </p:xfrm>
        <a:graphic>
          <a:graphicData uri="http://schemas.openxmlformats.org/drawingml/2006/table">
            <a:tbl>
              <a:tblPr firstRow="1" bandRow="1">
                <a:tableStyleId>{5C22544A-7EE6-4342-B048-85BDC9FD1C3A}</a:tableStyleId>
              </a:tblPr>
              <a:tblGrid>
                <a:gridCol w="4002598">
                  <a:extLst>
                    <a:ext uri="{9D8B030D-6E8A-4147-A177-3AD203B41FA5}">
                      <a16:colId xmlns:a16="http://schemas.microsoft.com/office/drawing/2014/main" val="1082936629"/>
                    </a:ext>
                  </a:extLst>
                </a:gridCol>
                <a:gridCol w="1407333">
                  <a:extLst>
                    <a:ext uri="{9D8B030D-6E8A-4147-A177-3AD203B41FA5}">
                      <a16:colId xmlns:a16="http://schemas.microsoft.com/office/drawing/2014/main" val="973624995"/>
                    </a:ext>
                  </a:extLst>
                </a:gridCol>
                <a:gridCol w="1407332">
                  <a:extLst>
                    <a:ext uri="{9D8B030D-6E8A-4147-A177-3AD203B41FA5}">
                      <a16:colId xmlns:a16="http://schemas.microsoft.com/office/drawing/2014/main" val="3709992378"/>
                    </a:ext>
                  </a:extLst>
                </a:gridCol>
                <a:gridCol w="1010552">
                  <a:extLst>
                    <a:ext uri="{9D8B030D-6E8A-4147-A177-3AD203B41FA5}">
                      <a16:colId xmlns:a16="http://schemas.microsoft.com/office/drawing/2014/main" val="2997010873"/>
                    </a:ext>
                  </a:extLst>
                </a:gridCol>
              </a:tblGrid>
              <a:tr h="324417">
                <a:tc gridSpan="4">
                  <a:txBody>
                    <a:bodyPr/>
                    <a:lstStyle/>
                    <a:p>
                      <a:pPr algn="ctr"/>
                      <a:r>
                        <a:rPr lang="en-IN" sz="1600" dirty="0"/>
                        <a:t>Self-heating Effects</a:t>
                      </a:r>
                    </a:p>
                  </a:txBody>
                  <a:tcPr/>
                </a:tc>
                <a:tc hMerge="1">
                  <a:txBody>
                    <a:bodyPr/>
                    <a:lstStyle/>
                    <a:p>
                      <a:pPr algn="ctr"/>
                      <a:endParaRPr lang="en-IN" sz="1600" dirty="0"/>
                    </a:p>
                  </a:txBody>
                  <a:tcPr/>
                </a:tc>
                <a:tc hMerge="1">
                  <a:txBody>
                    <a:bodyPr/>
                    <a:lstStyle/>
                    <a:p>
                      <a:pPr algn="ctr"/>
                      <a:endParaRPr lang="en-IN" sz="1600" dirty="0"/>
                    </a:p>
                  </a:txBody>
                  <a:tcPr/>
                </a:tc>
                <a:tc hMerge="1">
                  <a:txBody>
                    <a:bodyPr/>
                    <a:lstStyle/>
                    <a:p>
                      <a:pPr algn="ctr"/>
                      <a:endParaRPr lang="en-IN" sz="1600" dirty="0"/>
                    </a:p>
                  </a:txBody>
                  <a:tcPr/>
                </a:tc>
                <a:extLst>
                  <a:ext uri="{0D108BD9-81ED-4DB2-BD59-A6C34878D82A}">
                    <a16:rowId xmlns:a16="http://schemas.microsoft.com/office/drawing/2014/main" val="579917698"/>
                  </a:ext>
                </a:extLst>
              </a:tr>
              <a:tr h="353910">
                <a:tc>
                  <a:txBody>
                    <a:bodyPr/>
                    <a:lstStyle/>
                    <a:p>
                      <a:endParaRPr lang="en-IN" sz="1600" dirty="0"/>
                    </a:p>
                  </a:txBody>
                  <a:tcPr/>
                </a:tc>
                <a:tc>
                  <a:txBody>
                    <a:bodyPr/>
                    <a:lstStyle/>
                    <a:p>
                      <a:pPr algn="ctr"/>
                      <a:r>
                        <a:rPr lang="en-IN" sz="1600" dirty="0"/>
                        <a:t>Bulk </a:t>
                      </a:r>
                      <a:r>
                        <a:rPr lang="en-IN" sz="1600" dirty="0" err="1"/>
                        <a:t>FinFET</a:t>
                      </a:r>
                      <a:endParaRPr lang="en-IN" sz="1600" dirty="0"/>
                    </a:p>
                  </a:txBody>
                  <a:tcPr/>
                </a:tc>
                <a:tc>
                  <a:txBody>
                    <a:bodyPr/>
                    <a:lstStyle/>
                    <a:p>
                      <a:pPr algn="ctr"/>
                      <a:r>
                        <a:rPr lang="en-IN" sz="1600" dirty="0"/>
                        <a:t>SOI </a:t>
                      </a:r>
                      <a:r>
                        <a:rPr lang="en-IN" sz="1600" dirty="0" err="1"/>
                        <a:t>FinFET</a:t>
                      </a:r>
                      <a:endParaRPr lang="en-IN" sz="1600" dirty="0"/>
                    </a:p>
                  </a:txBody>
                  <a:tcPr/>
                </a:tc>
                <a:tc>
                  <a:txBody>
                    <a:bodyPr/>
                    <a:lstStyle/>
                    <a:p>
                      <a:pPr algn="ctr"/>
                      <a:r>
                        <a:rPr lang="en-IN" sz="1600" dirty="0"/>
                        <a:t>GAAFET</a:t>
                      </a:r>
                    </a:p>
                  </a:txBody>
                  <a:tcPr/>
                </a:tc>
                <a:extLst>
                  <a:ext uri="{0D108BD9-81ED-4DB2-BD59-A6C34878D82A}">
                    <a16:rowId xmlns:a16="http://schemas.microsoft.com/office/drawing/2014/main" val="2992734593"/>
                  </a:ext>
                </a:extLst>
              </a:tr>
              <a:tr h="353910">
                <a:tc>
                  <a:txBody>
                    <a:bodyPr/>
                    <a:lstStyle/>
                    <a:p>
                      <a:pPr algn="l"/>
                      <a:r>
                        <a:rPr lang="en-US" sz="1600" dirty="0"/>
                        <a:t>Average rise in temperature in a logic gate</a:t>
                      </a:r>
                    </a:p>
                  </a:txBody>
                  <a:tcPr/>
                </a:tc>
                <a:tc>
                  <a:txBody>
                    <a:bodyPr/>
                    <a:lstStyle/>
                    <a:p>
                      <a:pPr algn="ctr"/>
                      <a:r>
                        <a:rPr lang="en-IN" sz="1600" dirty="0"/>
                        <a:t>5K</a:t>
                      </a:r>
                    </a:p>
                  </a:txBody>
                  <a:tcPr/>
                </a:tc>
                <a:tc>
                  <a:txBody>
                    <a:bodyPr/>
                    <a:lstStyle/>
                    <a:p>
                      <a:pPr algn="ctr"/>
                      <a:r>
                        <a:rPr lang="en-IN" sz="1600" dirty="0"/>
                        <a:t>12K</a:t>
                      </a:r>
                    </a:p>
                  </a:txBody>
                  <a:tcPr/>
                </a:tc>
                <a:tc>
                  <a:txBody>
                    <a:bodyPr/>
                    <a:lstStyle/>
                    <a:p>
                      <a:pPr algn="ctr"/>
                      <a:r>
                        <a:rPr lang="en-IN" sz="1600" dirty="0"/>
                        <a:t>18K</a:t>
                      </a:r>
                    </a:p>
                  </a:txBody>
                  <a:tcPr/>
                </a:tc>
                <a:extLst>
                  <a:ext uri="{0D108BD9-81ED-4DB2-BD59-A6C34878D82A}">
                    <a16:rowId xmlns:a16="http://schemas.microsoft.com/office/drawing/2014/main" val="953417081"/>
                  </a:ext>
                </a:extLst>
              </a:tr>
              <a:tr h="353910">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en-US" sz="1600" dirty="0"/>
                        <a:t>% Aging acceleration (BTI + HCI)</a:t>
                      </a:r>
                      <a:endParaRPr lang="en-IN" sz="1600" dirty="0"/>
                    </a:p>
                  </a:txBody>
                  <a:tcPr/>
                </a:tc>
                <a:tc>
                  <a:txBody>
                    <a:bodyPr/>
                    <a:lstStyle/>
                    <a:p>
                      <a:pPr algn="ctr"/>
                      <a:r>
                        <a:rPr lang="en-IN" sz="1600" dirty="0"/>
                        <a:t>28</a:t>
                      </a:r>
                    </a:p>
                  </a:txBody>
                  <a:tcPr/>
                </a:tc>
                <a:tc>
                  <a:txBody>
                    <a:bodyPr/>
                    <a:lstStyle/>
                    <a:p>
                      <a:pPr marL="0" marR="0" lvl="0" indent="0" algn="ctr" defTabSz="457250" rtl="0" eaLnBrk="1" fontAlgn="auto" latinLnBrk="0" hangingPunct="1">
                        <a:lnSpc>
                          <a:spcPct val="100000"/>
                        </a:lnSpc>
                        <a:spcBef>
                          <a:spcPts val="0"/>
                        </a:spcBef>
                        <a:spcAft>
                          <a:spcPts val="0"/>
                        </a:spcAft>
                        <a:buClrTx/>
                        <a:buSzTx/>
                        <a:buFontTx/>
                        <a:buNone/>
                        <a:tabLst/>
                        <a:defRPr/>
                      </a:pPr>
                      <a:r>
                        <a:rPr lang="en-IN" sz="1600" dirty="0"/>
                        <a:t>37</a:t>
                      </a:r>
                    </a:p>
                  </a:txBody>
                  <a:tcPr/>
                </a:tc>
                <a:tc>
                  <a:txBody>
                    <a:bodyPr/>
                    <a:lstStyle/>
                    <a:p>
                      <a:pPr algn="ctr"/>
                      <a:r>
                        <a:rPr lang="en-IN" sz="1600" dirty="0"/>
                        <a:t>39</a:t>
                      </a:r>
                    </a:p>
                  </a:txBody>
                  <a:tcPr/>
                </a:tc>
                <a:extLst>
                  <a:ext uri="{0D108BD9-81ED-4DB2-BD59-A6C34878D82A}">
                    <a16:rowId xmlns:a16="http://schemas.microsoft.com/office/drawing/2014/main" val="1836573962"/>
                  </a:ext>
                </a:extLst>
              </a:tr>
              <a:tr h="422898">
                <a:tc>
                  <a:txBody>
                    <a:bodyPr/>
                    <a:lstStyle/>
                    <a:p>
                      <a:pPr algn="l"/>
                      <a:r>
                        <a:rPr lang="en-US" sz="1600" dirty="0"/>
                        <a:t>% Degradation in time to failure (EM)</a:t>
                      </a:r>
                      <a:endParaRPr lang="en-IN" sz="1600" dirty="0"/>
                    </a:p>
                  </a:txBody>
                  <a:tcPr/>
                </a:tc>
                <a:tc>
                  <a:txBody>
                    <a:bodyPr/>
                    <a:lstStyle/>
                    <a:p>
                      <a:pPr algn="ctr"/>
                      <a:r>
                        <a:rPr lang="en-IN" sz="1600" dirty="0"/>
                        <a:t>14</a:t>
                      </a:r>
                    </a:p>
                  </a:txBody>
                  <a:tcPr/>
                </a:tc>
                <a:tc>
                  <a:txBody>
                    <a:bodyPr/>
                    <a:lstStyle/>
                    <a:p>
                      <a:pPr marL="0" marR="0" lvl="0" indent="0" algn="ctr" defTabSz="457250" rtl="0" eaLnBrk="1" fontAlgn="auto" latinLnBrk="0" hangingPunct="1">
                        <a:lnSpc>
                          <a:spcPct val="100000"/>
                        </a:lnSpc>
                        <a:spcBef>
                          <a:spcPts val="0"/>
                        </a:spcBef>
                        <a:spcAft>
                          <a:spcPts val="0"/>
                        </a:spcAft>
                        <a:buClrTx/>
                        <a:buSzTx/>
                        <a:buFontTx/>
                        <a:buNone/>
                        <a:tabLst/>
                        <a:defRPr/>
                      </a:pPr>
                      <a:r>
                        <a:rPr lang="en-IN" sz="1600" dirty="0"/>
                        <a:t>38</a:t>
                      </a:r>
                    </a:p>
                  </a:txBody>
                  <a:tcPr/>
                </a:tc>
                <a:tc>
                  <a:txBody>
                    <a:bodyPr/>
                    <a:lstStyle/>
                    <a:p>
                      <a:pPr marL="0" marR="0" lvl="0" indent="0" algn="ctr" defTabSz="457250" rtl="0" eaLnBrk="1" fontAlgn="auto" latinLnBrk="0" hangingPunct="1">
                        <a:lnSpc>
                          <a:spcPct val="100000"/>
                        </a:lnSpc>
                        <a:spcBef>
                          <a:spcPts val="0"/>
                        </a:spcBef>
                        <a:spcAft>
                          <a:spcPts val="0"/>
                        </a:spcAft>
                        <a:buClrTx/>
                        <a:buSzTx/>
                        <a:buFontTx/>
                        <a:buNone/>
                        <a:tabLst/>
                        <a:defRPr/>
                      </a:pPr>
                      <a:r>
                        <a:rPr lang="en-IN" sz="1600" dirty="0"/>
                        <a:t>45</a:t>
                      </a:r>
                    </a:p>
                  </a:txBody>
                  <a:tcPr/>
                </a:tc>
                <a:extLst>
                  <a:ext uri="{0D108BD9-81ED-4DB2-BD59-A6C34878D82A}">
                    <a16:rowId xmlns:a16="http://schemas.microsoft.com/office/drawing/2014/main" val="3819348227"/>
                  </a:ext>
                </a:extLst>
              </a:tr>
            </a:tbl>
          </a:graphicData>
        </a:graphic>
      </p:graphicFrame>
    </p:spTree>
    <p:extLst>
      <p:ext uri="{BB962C8B-B14F-4D97-AF65-F5344CB8AC3E}">
        <p14:creationId xmlns:p14="http://schemas.microsoft.com/office/powerpoint/2010/main" val="138807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330E77-BA62-411A-BED7-6CF589C85CFB}"/>
              </a:ext>
            </a:extLst>
          </p:cNvPr>
          <p:cNvSpPr>
            <a:spLocks noGrp="1"/>
          </p:cNvSpPr>
          <p:nvPr>
            <p:ph type="title"/>
          </p:nvPr>
        </p:nvSpPr>
        <p:spPr/>
        <p:txBody>
          <a:bodyPr/>
          <a:lstStyle/>
          <a:p>
            <a:r>
              <a:rPr lang="en-US" altLang="en-US" dirty="0"/>
              <a:t>Reliability Issues</a:t>
            </a:r>
            <a:endParaRPr lang="en-US" dirty="0"/>
          </a:p>
        </p:txBody>
      </p:sp>
      <p:sp>
        <p:nvSpPr>
          <p:cNvPr id="66" name="Content Placeholder 2">
            <a:extLst>
              <a:ext uri="{FF2B5EF4-FFF2-40B4-BE49-F238E27FC236}">
                <a16:creationId xmlns:a16="http://schemas.microsoft.com/office/drawing/2014/main" id="{E8254BE0-7501-412F-9EF8-AB00F1A44D5B}"/>
              </a:ext>
            </a:extLst>
          </p:cNvPr>
          <p:cNvSpPr>
            <a:spLocks noGrp="1"/>
          </p:cNvSpPr>
          <p:nvPr>
            <p:ph idx="1"/>
          </p:nvPr>
        </p:nvSpPr>
        <p:spPr>
          <a:xfrm>
            <a:off x="914400" y="1527578"/>
            <a:ext cx="5803641" cy="454621"/>
          </a:xfrm>
        </p:spPr>
        <p:txBody>
          <a:bodyPr/>
          <a:lstStyle/>
          <a:p>
            <a:r>
              <a:rPr lang="en-US" sz="2800" dirty="0"/>
              <a:t>Bias temperature instability (BTI)</a:t>
            </a:r>
          </a:p>
        </p:txBody>
      </p:sp>
      <p:grpSp>
        <p:nvGrpSpPr>
          <p:cNvPr id="67" name="Group 40">
            <a:extLst>
              <a:ext uri="{FF2B5EF4-FFF2-40B4-BE49-F238E27FC236}">
                <a16:creationId xmlns:a16="http://schemas.microsoft.com/office/drawing/2014/main" id="{8096A537-6551-470E-B84D-788FAF7A3C1A}"/>
              </a:ext>
            </a:extLst>
          </p:cNvPr>
          <p:cNvGrpSpPr>
            <a:grpSpLocks/>
          </p:cNvGrpSpPr>
          <p:nvPr/>
        </p:nvGrpSpPr>
        <p:grpSpPr bwMode="auto">
          <a:xfrm>
            <a:off x="914400" y="2066312"/>
            <a:ext cx="3153432" cy="1362688"/>
            <a:chOff x="2737" y="2543"/>
            <a:chExt cx="2227" cy="1218"/>
          </a:xfrm>
        </p:grpSpPr>
        <p:sp>
          <p:nvSpPr>
            <p:cNvPr id="68" name="Text Box 41">
              <a:extLst>
                <a:ext uri="{FF2B5EF4-FFF2-40B4-BE49-F238E27FC236}">
                  <a16:creationId xmlns:a16="http://schemas.microsoft.com/office/drawing/2014/main" id="{51775840-CEBC-4E1E-B096-04B0B9EA7EAE}"/>
                </a:ext>
              </a:extLst>
            </p:cNvPr>
            <p:cNvSpPr txBox="1">
              <a:spLocks noChangeArrowheads="1"/>
            </p:cNvSpPr>
            <p:nvPr/>
          </p:nvSpPr>
          <p:spPr bwMode="auto">
            <a:xfrm>
              <a:off x="2859" y="2543"/>
              <a:ext cx="208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latin typeface="Arial" panose="020B0604020202020204" pitchFamily="34" charset="0"/>
                </a:rPr>
                <a:t>SiH + h</a:t>
              </a:r>
              <a:r>
                <a:rPr lang="en-US" altLang="en-US" sz="1200" baseline="30000">
                  <a:latin typeface="Arial" panose="020B0604020202020204" pitchFamily="34" charset="0"/>
                </a:rPr>
                <a:t>+</a:t>
              </a:r>
              <a:r>
                <a:rPr lang="en-US" altLang="en-US" sz="1200">
                  <a:latin typeface="Arial" panose="020B0604020202020204" pitchFamily="34" charset="0"/>
                </a:rPr>
                <a:t> → Si</a:t>
              </a:r>
              <a:r>
                <a:rPr lang="en-US" altLang="en-US" sz="1200" baseline="30000">
                  <a:latin typeface="Arial" panose="020B0604020202020204" pitchFamily="34" charset="0"/>
                </a:rPr>
                <a:t>+</a:t>
              </a:r>
              <a:r>
                <a:rPr lang="en-US" altLang="en-US" sz="1200">
                  <a:latin typeface="Arial" panose="020B0604020202020204" pitchFamily="34" charset="0"/>
                </a:rPr>
                <a:t> + ½H</a:t>
              </a:r>
              <a:r>
                <a:rPr lang="en-US" altLang="en-US" sz="1200" baseline="-25000">
                  <a:latin typeface="Arial" panose="020B0604020202020204" pitchFamily="34" charset="0"/>
                </a:rPr>
                <a:t>2</a:t>
              </a:r>
            </a:p>
          </p:txBody>
        </p:sp>
        <p:grpSp>
          <p:nvGrpSpPr>
            <p:cNvPr id="69" name="Group 42">
              <a:extLst>
                <a:ext uri="{FF2B5EF4-FFF2-40B4-BE49-F238E27FC236}">
                  <a16:creationId xmlns:a16="http://schemas.microsoft.com/office/drawing/2014/main" id="{C07C8ADC-7317-4FFC-AB63-1A6CB604F884}"/>
                </a:ext>
              </a:extLst>
            </p:cNvPr>
            <p:cNvGrpSpPr>
              <a:grpSpLocks/>
            </p:cNvGrpSpPr>
            <p:nvPr/>
          </p:nvGrpSpPr>
          <p:grpSpPr bwMode="auto">
            <a:xfrm>
              <a:off x="2737" y="2788"/>
              <a:ext cx="2227" cy="973"/>
              <a:chOff x="3001" y="1652"/>
              <a:chExt cx="2227" cy="973"/>
            </a:xfrm>
          </p:grpSpPr>
          <p:sp>
            <p:nvSpPr>
              <p:cNvPr id="70" name="Rectangle 43">
                <a:extLst>
                  <a:ext uri="{FF2B5EF4-FFF2-40B4-BE49-F238E27FC236}">
                    <a16:creationId xmlns:a16="http://schemas.microsoft.com/office/drawing/2014/main" id="{A10B88EF-5932-4375-B7D0-B216FE4A3809}"/>
                  </a:ext>
                </a:extLst>
              </p:cNvPr>
              <p:cNvSpPr>
                <a:spLocks noChangeArrowheads="1"/>
              </p:cNvSpPr>
              <p:nvPr/>
            </p:nvSpPr>
            <p:spPr bwMode="auto">
              <a:xfrm>
                <a:off x="3171" y="1652"/>
                <a:ext cx="290" cy="775"/>
              </a:xfrm>
              <a:prstGeom prst="rect">
                <a:avLst/>
              </a:prstGeom>
              <a:solidFill>
                <a:srgbClr val="FFFF99"/>
              </a:solidFill>
              <a:ln w="28575">
                <a:solidFill>
                  <a:schemeClr val="bg2"/>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en-US">
                  <a:latin typeface="Arial" panose="020B0604020202020204" pitchFamily="34" charset="0"/>
                </a:endParaRPr>
              </a:p>
            </p:txBody>
          </p:sp>
          <p:sp>
            <p:nvSpPr>
              <p:cNvPr id="71" name="Rectangle 44">
                <a:extLst>
                  <a:ext uri="{FF2B5EF4-FFF2-40B4-BE49-F238E27FC236}">
                    <a16:creationId xmlns:a16="http://schemas.microsoft.com/office/drawing/2014/main" id="{1F93638D-9FE4-4FCD-987E-800AE4058D6F}"/>
                  </a:ext>
                </a:extLst>
              </p:cNvPr>
              <p:cNvSpPr>
                <a:spLocks noChangeArrowheads="1"/>
              </p:cNvSpPr>
              <p:nvPr/>
            </p:nvSpPr>
            <p:spPr bwMode="auto">
              <a:xfrm>
                <a:off x="3461" y="1652"/>
                <a:ext cx="1282" cy="775"/>
              </a:xfrm>
              <a:prstGeom prst="rect">
                <a:avLst/>
              </a:prstGeom>
              <a:solidFill>
                <a:srgbClr val="CCFFCC"/>
              </a:solidFill>
              <a:ln w="28575">
                <a:solidFill>
                  <a:schemeClr val="bg2"/>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en-US">
                  <a:latin typeface="Arial" panose="020B0604020202020204" pitchFamily="34" charset="0"/>
                </a:endParaRPr>
              </a:p>
            </p:txBody>
          </p:sp>
          <p:sp>
            <p:nvSpPr>
              <p:cNvPr id="72" name="Rectangle 45">
                <a:extLst>
                  <a:ext uri="{FF2B5EF4-FFF2-40B4-BE49-F238E27FC236}">
                    <a16:creationId xmlns:a16="http://schemas.microsoft.com/office/drawing/2014/main" id="{FFBA415D-10DF-4BCA-AB73-FE587C8832BF}"/>
                  </a:ext>
                </a:extLst>
              </p:cNvPr>
              <p:cNvSpPr>
                <a:spLocks noChangeArrowheads="1"/>
              </p:cNvSpPr>
              <p:nvPr/>
            </p:nvSpPr>
            <p:spPr bwMode="auto">
              <a:xfrm>
                <a:off x="4744" y="1652"/>
                <a:ext cx="484" cy="775"/>
              </a:xfrm>
              <a:prstGeom prst="rect">
                <a:avLst/>
              </a:prstGeom>
              <a:solidFill>
                <a:srgbClr val="FFCC99"/>
              </a:solidFill>
              <a:ln w="28575">
                <a:solidFill>
                  <a:schemeClr val="bg2"/>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en-US" sz="1000"/>
              </a:p>
            </p:txBody>
          </p:sp>
          <p:grpSp>
            <p:nvGrpSpPr>
              <p:cNvPr id="73" name="Group 46">
                <a:extLst>
                  <a:ext uri="{FF2B5EF4-FFF2-40B4-BE49-F238E27FC236}">
                    <a16:creationId xmlns:a16="http://schemas.microsoft.com/office/drawing/2014/main" id="{D88F05E1-4347-4C4B-A5B4-801946A2E4FE}"/>
                  </a:ext>
                </a:extLst>
              </p:cNvPr>
              <p:cNvGrpSpPr>
                <a:grpSpLocks/>
              </p:cNvGrpSpPr>
              <p:nvPr/>
            </p:nvGrpSpPr>
            <p:grpSpPr bwMode="auto">
              <a:xfrm>
                <a:off x="3146" y="1652"/>
                <a:ext cx="624" cy="231"/>
                <a:chOff x="3146" y="1652"/>
                <a:chExt cx="624" cy="231"/>
              </a:xfrm>
            </p:grpSpPr>
            <p:sp>
              <p:nvSpPr>
                <p:cNvPr id="89" name="Line 47">
                  <a:extLst>
                    <a:ext uri="{FF2B5EF4-FFF2-40B4-BE49-F238E27FC236}">
                      <a16:creationId xmlns:a16="http://schemas.microsoft.com/office/drawing/2014/main" id="{3C3728AD-1C44-41F7-B073-72DB33C770E6}"/>
                    </a:ext>
                  </a:extLst>
                </p:cNvPr>
                <p:cNvSpPr>
                  <a:spLocks noChangeShapeType="1"/>
                </p:cNvSpPr>
                <p:nvPr/>
              </p:nvSpPr>
              <p:spPr bwMode="auto">
                <a:xfrm>
                  <a:off x="3339" y="1771"/>
                  <a:ext cx="242"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0" name="Text Box 48">
                  <a:extLst>
                    <a:ext uri="{FF2B5EF4-FFF2-40B4-BE49-F238E27FC236}">
                      <a16:creationId xmlns:a16="http://schemas.microsoft.com/office/drawing/2014/main" id="{FCE74BCD-A5C1-4860-AF36-B3B729F9038C}"/>
                    </a:ext>
                  </a:extLst>
                </p:cNvPr>
                <p:cNvSpPr txBox="1">
                  <a:spLocks noChangeArrowheads="1"/>
                </p:cNvSpPr>
                <p:nvPr/>
              </p:nvSpPr>
              <p:spPr bwMode="auto">
                <a:xfrm>
                  <a:off x="3146" y="1652"/>
                  <a:ext cx="2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solidFill>
                        <a:srgbClr val="003300"/>
                      </a:solidFill>
                      <a:latin typeface="Arial" panose="020B0604020202020204" pitchFamily="34" charset="0"/>
                    </a:rPr>
                    <a:t>Si</a:t>
                  </a:r>
                </a:p>
              </p:txBody>
            </p:sp>
            <p:sp>
              <p:nvSpPr>
                <p:cNvPr id="91" name="Text Box 49">
                  <a:extLst>
                    <a:ext uri="{FF2B5EF4-FFF2-40B4-BE49-F238E27FC236}">
                      <a16:creationId xmlns:a16="http://schemas.microsoft.com/office/drawing/2014/main" id="{1D2B7B75-30C6-4FE5-9249-DBE7532E8C87}"/>
                    </a:ext>
                  </a:extLst>
                </p:cNvPr>
                <p:cNvSpPr txBox="1">
                  <a:spLocks noChangeArrowheads="1"/>
                </p:cNvSpPr>
                <p:nvPr/>
              </p:nvSpPr>
              <p:spPr bwMode="auto">
                <a:xfrm>
                  <a:off x="3557" y="1652"/>
                  <a:ext cx="2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solidFill>
                        <a:srgbClr val="003300"/>
                      </a:solidFill>
                      <a:latin typeface="Arial" panose="020B0604020202020204" pitchFamily="34" charset="0"/>
                    </a:rPr>
                    <a:t>H</a:t>
                  </a:r>
                </a:p>
              </p:txBody>
            </p:sp>
          </p:grpSp>
          <p:grpSp>
            <p:nvGrpSpPr>
              <p:cNvPr id="74" name="Group 50">
                <a:extLst>
                  <a:ext uri="{FF2B5EF4-FFF2-40B4-BE49-F238E27FC236}">
                    <a16:creationId xmlns:a16="http://schemas.microsoft.com/office/drawing/2014/main" id="{69922FE6-C5AF-4F98-909F-36FF26AA4C05}"/>
                  </a:ext>
                </a:extLst>
              </p:cNvPr>
              <p:cNvGrpSpPr>
                <a:grpSpLocks/>
              </p:cNvGrpSpPr>
              <p:nvPr/>
            </p:nvGrpSpPr>
            <p:grpSpPr bwMode="auto">
              <a:xfrm>
                <a:off x="3146" y="1882"/>
                <a:ext cx="624" cy="231"/>
                <a:chOff x="3146" y="1652"/>
                <a:chExt cx="624" cy="231"/>
              </a:xfrm>
            </p:grpSpPr>
            <p:sp>
              <p:nvSpPr>
                <p:cNvPr id="86" name="Line 51">
                  <a:extLst>
                    <a:ext uri="{FF2B5EF4-FFF2-40B4-BE49-F238E27FC236}">
                      <a16:creationId xmlns:a16="http://schemas.microsoft.com/office/drawing/2014/main" id="{C81AD980-A0DF-4F1A-AD94-C91734CFA826}"/>
                    </a:ext>
                  </a:extLst>
                </p:cNvPr>
                <p:cNvSpPr>
                  <a:spLocks noChangeShapeType="1"/>
                </p:cNvSpPr>
                <p:nvPr/>
              </p:nvSpPr>
              <p:spPr bwMode="auto">
                <a:xfrm>
                  <a:off x="3339" y="1771"/>
                  <a:ext cx="242"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 name="Text Box 52">
                  <a:extLst>
                    <a:ext uri="{FF2B5EF4-FFF2-40B4-BE49-F238E27FC236}">
                      <a16:creationId xmlns:a16="http://schemas.microsoft.com/office/drawing/2014/main" id="{10E0481D-49F0-4F59-B119-F88CEC15DF38}"/>
                    </a:ext>
                  </a:extLst>
                </p:cNvPr>
                <p:cNvSpPr txBox="1">
                  <a:spLocks noChangeArrowheads="1"/>
                </p:cNvSpPr>
                <p:nvPr/>
              </p:nvSpPr>
              <p:spPr bwMode="auto">
                <a:xfrm>
                  <a:off x="3146" y="1652"/>
                  <a:ext cx="2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solidFill>
                        <a:srgbClr val="003300"/>
                      </a:solidFill>
                      <a:latin typeface="Arial" panose="020B0604020202020204" pitchFamily="34" charset="0"/>
                    </a:rPr>
                    <a:t>Si</a:t>
                  </a:r>
                </a:p>
              </p:txBody>
            </p:sp>
            <p:sp>
              <p:nvSpPr>
                <p:cNvPr id="88" name="Text Box 53">
                  <a:extLst>
                    <a:ext uri="{FF2B5EF4-FFF2-40B4-BE49-F238E27FC236}">
                      <a16:creationId xmlns:a16="http://schemas.microsoft.com/office/drawing/2014/main" id="{41DA55FF-8FF0-4ABF-8761-6056C77850EC}"/>
                    </a:ext>
                  </a:extLst>
                </p:cNvPr>
                <p:cNvSpPr txBox="1">
                  <a:spLocks noChangeArrowheads="1"/>
                </p:cNvSpPr>
                <p:nvPr/>
              </p:nvSpPr>
              <p:spPr bwMode="auto">
                <a:xfrm>
                  <a:off x="3557" y="1652"/>
                  <a:ext cx="2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solidFill>
                        <a:srgbClr val="003300"/>
                      </a:solidFill>
                      <a:latin typeface="Arial" panose="020B0604020202020204" pitchFamily="34" charset="0"/>
                    </a:rPr>
                    <a:t>H</a:t>
                  </a:r>
                </a:p>
              </p:txBody>
            </p:sp>
          </p:grpSp>
          <p:grpSp>
            <p:nvGrpSpPr>
              <p:cNvPr id="75" name="Group 54">
                <a:extLst>
                  <a:ext uri="{FF2B5EF4-FFF2-40B4-BE49-F238E27FC236}">
                    <a16:creationId xmlns:a16="http://schemas.microsoft.com/office/drawing/2014/main" id="{C9F9E3F7-463A-4ABD-8DA6-DE4F00D650D5}"/>
                  </a:ext>
                </a:extLst>
              </p:cNvPr>
              <p:cNvGrpSpPr>
                <a:grpSpLocks/>
              </p:cNvGrpSpPr>
              <p:nvPr/>
            </p:nvGrpSpPr>
            <p:grpSpPr bwMode="auto">
              <a:xfrm>
                <a:off x="3146" y="2112"/>
                <a:ext cx="624" cy="231"/>
                <a:chOff x="3146" y="1652"/>
                <a:chExt cx="624" cy="231"/>
              </a:xfrm>
            </p:grpSpPr>
            <p:sp>
              <p:nvSpPr>
                <p:cNvPr id="83" name="Line 55">
                  <a:extLst>
                    <a:ext uri="{FF2B5EF4-FFF2-40B4-BE49-F238E27FC236}">
                      <a16:creationId xmlns:a16="http://schemas.microsoft.com/office/drawing/2014/main" id="{7E8F7FBA-2824-4363-8889-AAD07D2A9F6A}"/>
                    </a:ext>
                  </a:extLst>
                </p:cNvPr>
                <p:cNvSpPr>
                  <a:spLocks noChangeShapeType="1"/>
                </p:cNvSpPr>
                <p:nvPr/>
              </p:nvSpPr>
              <p:spPr bwMode="auto">
                <a:xfrm>
                  <a:off x="3339" y="1771"/>
                  <a:ext cx="242"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4" name="Text Box 56">
                  <a:extLst>
                    <a:ext uri="{FF2B5EF4-FFF2-40B4-BE49-F238E27FC236}">
                      <a16:creationId xmlns:a16="http://schemas.microsoft.com/office/drawing/2014/main" id="{1C0A4D70-1B5F-44BD-A17C-652B418B8F10}"/>
                    </a:ext>
                  </a:extLst>
                </p:cNvPr>
                <p:cNvSpPr txBox="1">
                  <a:spLocks noChangeArrowheads="1"/>
                </p:cNvSpPr>
                <p:nvPr/>
              </p:nvSpPr>
              <p:spPr bwMode="auto">
                <a:xfrm>
                  <a:off x="3146" y="1652"/>
                  <a:ext cx="2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solidFill>
                        <a:srgbClr val="003300"/>
                      </a:solidFill>
                      <a:latin typeface="Arial" panose="020B0604020202020204" pitchFamily="34" charset="0"/>
                    </a:rPr>
                    <a:t>Si</a:t>
                  </a:r>
                </a:p>
              </p:txBody>
            </p:sp>
            <p:sp>
              <p:nvSpPr>
                <p:cNvPr id="85" name="Text Box 57">
                  <a:extLst>
                    <a:ext uri="{FF2B5EF4-FFF2-40B4-BE49-F238E27FC236}">
                      <a16:creationId xmlns:a16="http://schemas.microsoft.com/office/drawing/2014/main" id="{54D9CC2D-70C1-49F7-A4EF-719A0C550F9F}"/>
                    </a:ext>
                  </a:extLst>
                </p:cNvPr>
                <p:cNvSpPr txBox="1">
                  <a:spLocks noChangeArrowheads="1"/>
                </p:cNvSpPr>
                <p:nvPr/>
              </p:nvSpPr>
              <p:spPr bwMode="auto">
                <a:xfrm>
                  <a:off x="3557" y="1652"/>
                  <a:ext cx="2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solidFill>
                        <a:srgbClr val="003300"/>
                      </a:solidFill>
                      <a:latin typeface="Arial" panose="020B0604020202020204" pitchFamily="34" charset="0"/>
                    </a:rPr>
                    <a:t>H</a:t>
                  </a:r>
                </a:p>
              </p:txBody>
            </p:sp>
          </p:grpSp>
          <p:sp>
            <p:nvSpPr>
              <p:cNvPr id="76" name="Text Box 58">
                <a:extLst>
                  <a:ext uri="{FF2B5EF4-FFF2-40B4-BE49-F238E27FC236}">
                    <a16:creationId xmlns:a16="http://schemas.microsoft.com/office/drawing/2014/main" id="{8AE89E3D-8AE4-4049-B300-727DE9C500B9}"/>
                  </a:ext>
                </a:extLst>
              </p:cNvPr>
              <p:cNvSpPr txBox="1">
                <a:spLocks noChangeArrowheads="1"/>
              </p:cNvSpPr>
              <p:nvPr/>
            </p:nvSpPr>
            <p:spPr bwMode="auto">
              <a:xfrm>
                <a:off x="4017" y="1813"/>
                <a:ext cx="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solidFill>
                      <a:srgbClr val="003300"/>
                    </a:solidFill>
                    <a:latin typeface="Arial" panose="020B0604020202020204" pitchFamily="34" charset="0"/>
                  </a:rPr>
                  <a:t>H</a:t>
                </a:r>
                <a:r>
                  <a:rPr lang="en-US" altLang="en-US" sz="1200" baseline="-25000">
                    <a:solidFill>
                      <a:srgbClr val="003300"/>
                    </a:solidFill>
                    <a:latin typeface="Arial" panose="020B0604020202020204" pitchFamily="34" charset="0"/>
                  </a:rPr>
                  <a:t>2</a:t>
                </a:r>
              </a:p>
            </p:txBody>
          </p:sp>
          <p:sp>
            <p:nvSpPr>
              <p:cNvPr id="77" name="AutoShape 59">
                <a:extLst>
                  <a:ext uri="{FF2B5EF4-FFF2-40B4-BE49-F238E27FC236}">
                    <a16:creationId xmlns:a16="http://schemas.microsoft.com/office/drawing/2014/main" id="{194B2F70-0E22-4E15-AA60-244D10071950}"/>
                  </a:ext>
                </a:extLst>
              </p:cNvPr>
              <p:cNvSpPr>
                <a:spLocks noChangeArrowheads="1"/>
              </p:cNvSpPr>
              <p:nvPr/>
            </p:nvSpPr>
            <p:spPr bwMode="auto">
              <a:xfrm>
                <a:off x="4114" y="2087"/>
                <a:ext cx="484" cy="145"/>
              </a:xfrm>
              <a:prstGeom prst="rightArrow">
                <a:avLst>
                  <a:gd name="adj1" fmla="val 50000"/>
                  <a:gd name="adj2" fmla="val 83448"/>
                </a:avLst>
              </a:prstGeom>
              <a:solidFill>
                <a:schemeClr val="accent1"/>
              </a:solidFill>
              <a:ln w="28575">
                <a:solidFill>
                  <a:srgbClr val="8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endParaRPr lang="en-US" altLang="en-US" sz="1000"/>
              </a:p>
            </p:txBody>
          </p:sp>
          <p:sp>
            <p:nvSpPr>
              <p:cNvPr id="78" name="Line 60">
                <a:extLst>
                  <a:ext uri="{FF2B5EF4-FFF2-40B4-BE49-F238E27FC236}">
                    <a16:creationId xmlns:a16="http://schemas.microsoft.com/office/drawing/2014/main" id="{50EA48B9-B966-4A7F-B076-882DC265ABA6}"/>
                  </a:ext>
                </a:extLst>
              </p:cNvPr>
              <p:cNvSpPr>
                <a:spLocks noChangeShapeType="1"/>
              </p:cNvSpPr>
              <p:nvPr/>
            </p:nvSpPr>
            <p:spPr bwMode="auto">
              <a:xfrm>
                <a:off x="3775" y="1821"/>
                <a:ext cx="194" cy="145"/>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9" name="Line 61">
                <a:extLst>
                  <a:ext uri="{FF2B5EF4-FFF2-40B4-BE49-F238E27FC236}">
                    <a16:creationId xmlns:a16="http://schemas.microsoft.com/office/drawing/2014/main" id="{655DB279-DFAB-4144-B47A-58A95273A7F4}"/>
                  </a:ext>
                </a:extLst>
              </p:cNvPr>
              <p:cNvSpPr>
                <a:spLocks noChangeShapeType="1"/>
              </p:cNvSpPr>
              <p:nvPr/>
            </p:nvSpPr>
            <p:spPr bwMode="auto">
              <a:xfrm flipV="1">
                <a:off x="3775" y="2063"/>
                <a:ext cx="194" cy="17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p>
            </p:txBody>
          </p:sp>
          <p:sp>
            <p:nvSpPr>
              <p:cNvPr id="80" name="Text Box 62">
                <a:extLst>
                  <a:ext uri="{FF2B5EF4-FFF2-40B4-BE49-F238E27FC236}">
                    <a16:creationId xmlns:a16="http://schemas.microsoft.com/office/drawing/2014/main" id="{685134AD-F252-4D53-9D76-B0BF2C864B21}"/>
                  </a:ext>
                </a:extLst>
              </p:cNvPr>
              <p:cNvSpPr txBox="1">
                <a:spLocks noChangeArrowheads="1"/>
              </p:cNvSpPr>
              <p:nvPr/>
            </p:nvSpPr>
            <p:spPr bwMode="auto">
              <a:xfrm>
                <a:off x="3001" y="2394"/>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latin typeface="Arial" panose="020B0604020202020204" pitchFamily="34" charset="0"/>
                  </a:rPr>
                  <a:t>Substrate</a:t>
                </a:r>
              </a:p>
            </p:txBody>
          </p:sp>
          <p:sp>
            <p:nvSpPr>
              <p:cNvPr id="81" name="Text Box 63">
                <a:extLst>
                  <a:ext uri="{FF2B5EF4-FFF2-40B4-BE49-F238E27FC236}">
                    <a16:creationId xmlns:a16="http://schemas.microsoft.com/office/drawing/2014/main" id="{DBD5E23E-D50E-4258-A57F-78AB5406DA3E}"/>
                  </a:ext>
                </a:extLst>
              </p:cNvPr>
              <p:cNvSpPr txBox="1">
                <a:spLocks noChangeArrowheads="1"/>
              </p:cNvSpPr>
              <p:nvPr/>
            </p:nvSpPr>
            <p:spPr bwMode="auto">
              <a:xfrm>
                <a:off x="4724" y="2391"/>
                <a:ext cx="3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latin typeface="Arial" panose="020B0604020202020204" pitchFamily="34" charset="0"/>
                  </a:rPr>
                  <a:t>Poly</a:t>
                </a:r>
              </a:p>
            </p:txBody>
          </p:sp>
          <p:sp>
            <p:nvSpPr>
              <p:cNvPr id="82" name="Text Box 64">
                <a:extLst>
                  <a:ext uri="{FF2B5EF4-FFF2-40B4-BE49-F238E27FC236}">
                    <a16:creationId xmlns:a16="http://schemas.microsoft.com/office/drawing/2014/main" id="{5E1CCCDA-E9E5-46D4-82EE-B19C0063770D}"/>
                  </a:ext>
                </a:extLst>
              </p:cNvPr>
              <p:cNvSpPr txBox="1">
                <a:spLocks noChangeArrowheads="1"/>
              </p:cNvSpPr>
              <p:nvPr/>
            </p:nvSpPr>
            <p:spPr bwMode="auto">
              <a:xfrm>
                <a:off x="3750" y="2391"/>
                <a:ext cx="8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a:spcBef>
                    <a:spcPct val="20000"/>
                  </a:spcBef>
                  <a:buClr>
                    <a:schemeClr val="folHlink"/>
                  </a:buClr>
                  <a:buSzPct val="60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0"/>
                  </a:spcBef>
                  <a:buClrTx/>
                  <a:buSzTx/>
                  <a:buFontTx/>
                  <a:buNone/>
                </a:pPr>
                <a:r>
                  <a:rPr lang="en-US" altLang="en-US" sz="1200">
                    <a:latin typeface="Arial" panose="020B0604020202020204" pitchFamily="34" charset="0"/>
                  </a:rPr>
                  <a:t>Gate Oxide</a:t>
                </a:r>
              </a:p>
            </p:txBody>
          </p:sp>
        </p:grpSp>
      </p:grpSp>
      <p:pic>
        <p:nvPicPr>
          <p:cNvPr id="92" name="Content Placeholder 36">
            <a:extLst>
              <a:ext uri="{FF2B5EF4-FFF2-40B4-BE49-F238E27FC236}">
                <a16:creationId xmlns:a16="http://schemas.microsoft.com/office/drawing/2014/main" id="{8621C88E-F74B-4720-94EA-4C6A58199C15}"/>
              </a:ext>
            </a:extLst>
          </p:cNvPr>
          <p:cNvPicPr>
            <a:picLocks noChangeAspect="1"/>
          </p:cNvPicPr>
          <p:nvPr/>
        </p:nvPicPr>
        <p:blipFill>
          <a:blip r:embed="rId2">
            <a:extLst>
              <a:ext uri="{28A0092B-C50C-407E-A947-70E740481C1C}">
                <a14:useLocalDpi xmlns:a14="http://schemas.microsoft.com/office/drawing/2010/main" val="0"/>
              </a:ext>
            </a:extLst>
          </a:blip>
          <a:srcRect t="9299" b="9299"/>
          <a:stretch>
            <a:fillRect/>
          </a:stretch>
        </p:blipFill>
        <p:spPr bwMode="auto">
          <a:xfrm>
            <a:off x="1131760" y="4505278"/>
            <a:ext cx="2757656" cy="163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Content Placeholder 2">
            <a:extLst>
              <a:ext uri="{FF2B5EF4-FFF2-40B4-BE49-F238E27FC236}">
                <a16:creationId xmlns:a16="http://schemas.microsoft.com/office/drawing/2014/main" id="{C929FFB2-C3DB-4B9A-B07F-E84037449C5E}"/>
              </a:ext>
            </a:extLst>
          </p:cNvPr>
          <p:cNvSpPr txBox="1">
            <a:spLocks/>
          </p:cNvSpPr>
          <p:nvPr/>
        </p:nvSpPr>
        <p:spPr bwMode="auto">
          <a:xfrm>
            <a:off x="911093" y="3713439"/>
            <a:ext cx="5803641" cy="4546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sz="2800" kern="0" dirty="0"/>
              <a:t>Hot carrier injection (HCI)</a:t>
            </a:r>
            <a:endParaRPr lang="en-US" sz="2400" kern="0" dirty="0">
              <a:solidFill>
                <a:srgbClr val="FF0000"/>
              </a:solidFill>
            </a:endParaRPr>
          </a:p>
          <a:p>
            <a:endParaRPr lang="en-IN" sz="2800" kern="0" dirty="0"/>
          </a:p>
        </p:txBody>
      </p:sp>
      <p:sp>
        <p:nvSpPr>
          <p:cNvPr id="36" name="TextBox 35">
            <a:extLst>
              <a:ext uri="{FF2B5EF4-FFF2-40B4-BE49-F238E27FC236}">
                <a16:creationId xmlns:a16="http://schemas.microsoft.com/office/drawing/2014/main" id="{304FE60C-9567-404B-8A22-E1679A43D2D9}"/>
              </a:ext>
            </a:extLst>
          </p:cNvPr>
          <p:cNvSpPr txBox="1"/>
          <p:nvPr/>
        </p:nvSpPr>
        <p:spPr>
          <a:xfrm>
            <a:off x="11167613" y="6488668"/>
            <a:ext cx="441146" cy="369332"/>
          </a:xfrm>
          <a:prstGeom prst="rect">
            <a:avLst/>
          </a:prstGeom>
          <a:noFill/>
        </p:spPr>
        <p:txBody>
          <a:bodyPr wrap="none" rtlCol="0">
            <a:spAutoFit/>
          </a:bodyPr>
          <a:lstStyle/>
          <a:p>
            <a:r>
              <a:rPr lang="en-IN" dirty="0">
                <a:solidFill>
                  <a:schemeClr val="accent2"/>
                </a:solidFill>
              </a:rPr>
              <a:t>14</a:t>
            </a:r>
          </a:p>
        </p:txBody>
      </p:sp>
      <p:sp>
        <p:nvSpPr>
          <p:cNvPr id="2" name="TextBox 1">
            <a:extLst>
              <a:ext uri="{FF2B5EF4-FFF2-40B4-BE49-F238E27FC236}">
                <a16:creationId xmlns:a16="http://schemas.microsoft.com/office/drawing/2014/main" id="{6393D69E-965B-4146-8896-0B93C4A20122}"/>
              </a:ext>
            </a:extLst>
          </p:cNvPr>
          <p:cNvSpPr txBox="1"/>
          <p:nvPr/>
        </p:nvSpPr>
        <p:spPr>
          <a:xfrm>
            <a:off x="4222672" y="5714634"/>
            <a:ext cx="3281214" cy="369332"/>
          </a:xfrm>
          <a:prstGeom prst="rect">
            <a:avLst/>
          </a:prstGeom>
          <a:noFill/>
        </p:spPr>
        <p:txBody>
          <a:bodyPr wrap="square" rtlCol="0">
            <a:spAutoFit/>
          </a:bodyPr>
          <a:lstStyle/>
          <a:p>
            <a:r>
              <a:rPr lang="en-US" dirty="0"/>
              <a:t>HCI in GAAFET is negligible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773A8B4-04EF-4493-B13E-6F2659313170}"/>
                  </a:ext>
                </a:extLst>
              </p:cNvPr>
              <p:cNvSpPr txBox="1"/>
              <p:nvPr/>
            </p:nvSpPr>
            <p:spPr>
              <a:xfrm>
                <a:off x="4294508" y="2282575"/>
                <a:ext cx="3137541" cy="8710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m:t>
                          </m:r>
                        </m:sub>
                      </m:sSub>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𝐵</m:t>
                          </m:r>
                        </m:sub>
                      </m:sSub>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𝐸</m:t>
                                  </m:r>
                                </m:e>
                                <m:sub>
                                  <m:r>
                                    <a:rPr lang="en-US" sz="2000" i="1">
                                      <a:latin typeface="Cambria Math" panose="02040503050406030204" pitchFamily="18" charset="0"/>
                                      <a:ea typeface="Cambria Math" panose="02040503050406030204" pitchFamily="18" charset="0"/>
                                    </a:rPr>
                                    <m:t>𝑎</m:t>
                                  </m:r>
                                </m:sub>
                              </m:sSub>
                            </m:num>
                            <m:den>
                              <m:r>
                                <a:rPr lang="en-US" sz="2000" i="1">
                                  <a:latin typeface="Cambria Math" panose="02040503050406030204" pitchFamily="18" charset="0"/>
                                  <a:ea typeface="Cambria Math" panose="02040503050406030204" pitchFamily="18" charset="0"/>
                                </a:rPr>
                                <m:t>𝑘𝑇</m:t>
                              </m:r>
                            </m:den>
                          </m:f>
                        </m:sup>
                      </m:sSup>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𝑡</m:t>
                          </m:r>
                        </m:e>
                        <m:sup>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𝐵</m:t>
                              </m:r>
                            </m:sub>
                          </m:sSub>
                        </m:sup>
                      </m:sSup>
                      <m:r>
                        <a:rPr lang="en-US" sz="2000" b="0" i="1" smtClean="0">
                          <a:latin typeface="Cambria Math" panose="02040503050406030204" pitchFamily="18" charset="0"/>
                          <a:ea typeface="Cambria Math" panose="02040503050406030204" pitchFamily="18" charset="0"/>
                        </a:rPr>
                        <m:t> </m:t>
                      </m:r>
                    </m:oMath>
                  </m:oMathPara>
                </a14:m>
                <a:endParaRPr lang="en-US"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𝐵</m:t>
                          </m:r>
                        </m:sub>
                      </m:sSub>
                      <m:r>
                        <a:rPr lang="en-US" sz="2000" b="0" i="1" smtClean="0">
                          <a:latin typeface="Cambria Math" panose="02040503050406030204" pitchFamily="18" charset="0"/>
                          <a:ea typeface="Cambria Math" panose="02040503050406030204" pitchFamily="18" charset="0"/>
                        </a:rPr>
                        <m:t>=0.156</m:t>
                      </m:r>
                    </m:oMath>
                  </m:oMathPara>
                </a14:m>
                <a:endParaRPr lang="en-US" sz="2000" dirty="0"/>
              </a:p>
            </p:txBody>
          </p:sp>
        </mc:Choice>
        <mc:Fallback xmlns="">
          <p:sp>
            <p:nvSpPr>
              <p:cNvPr id="3" name="TextBox 2">
                <a:extLst>
                  <a:ext uri="{FF2B5EF4-FFF2-40B4-BE49-F238E27FC236}">
                    <a16:creationId xmlns:a16="http://schemas.microsoft.com/office/drawing/2014/main" id="{8773A8B4-04EF-4493-B13E-6F2659313170}"/>
                  </a:ext>
                </a:extLst>
              </p:cNvPr>
              <p:cNvSpPr txBox="1">
                <a:spLocks noRot="1" noChangeAspect="1" noMove="1" noResize="1" noEditPoints="1" noAdjustHandles="1" noChangeArrowheads="1" noChangeShapeType="1" noTextEdit="1"/>
              </p:cNvSpPr>
              <p:nvPr/>
            </p:nvSpPr>
            <p:spPr>
              <a:xfrm>
                <a:off x="4294508" y="2282575"/>
                <a:ext cx="3137541" cy="871072"/>
              </a:xfrm>
              <a:prstGeom prst="rect">
                <a:avLst/>
              </a:prstGeom>
              <a:blipFill>
                <a:blip r:embed="rId3"/>
                <a:stretch>
                  <a:fillRect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E26F39A-E647-4B8F-8530-7C1A7F3509C8}"/>
                  </a:ext>
                </a:extLst>
              </p:cNvPr>
              <p:cNvSpPr txBox="1"/>
              <p:nvPr/>
            </p:nvSpPr>
            <p:spPr>
              <a:xfrm>
                <a:off x="4229812" y="4764239"/>
                <a:ext cx="3137541" cy="8710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𝐻</m:t>
                          </m:r>
                        </m:sub>
                      </m:sSub>
                      <m:r>
                        <a:rPr lang="en-US" sz="2000" i="1">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𝐻</m:t>
                          </m:r>
                        </m:sub>
                      </m:sSub>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𝑒</m:t>
                          </m:r>
                        </m:e>
                        <m:sup>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𝐸</m:t>
                                  </m:r>
                                </m:e>
                                <m:sub>
                                  <m:r>
                                    <a:rPr lang="en-US" sz="2000" i="1">
                                      <a:latin typeface="Cambria Math" panose="02040503050406030204" pitchFamily="18" charset="0"/>
                                      <a:ea typeface="Cambria Math" panose="02040503050406030204" pitchFamily="18" charset="0"/>
                                    </a:rPr>
                                    <m:t>𝑎</m:t>
                                  </m:r>
                                </m:sub>
                              </m:sSub>
                            </m:num>
                            <m:den>
                              <m:r>
                                <a:rPr lang="en-US" sz="2000" i="1">
                                  <a:latin typeface="Cambria Math" panose="02040503050406030204" pitchFamily="18" charset="0"/>
                                  <a:ea typeface="Cambria Math" panose="02040503050406030204" pitchFamily="18" charset="0"/>
                                </a:rPr>
                                <m:t>𝑘𝑇</m:t>
                              </m:r>
                            </m:den>
                          </m:f>
                        </m:sup>
                      </m:sSup>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𝑡</m:t>
                          </m:r>
                        </m:e>
                        <m:sup>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𝐻</m:t>
                              </m:r>
                            </m:sub>
                          </m:sSub>
                        </m:sup>
                      </m:sSup>
                      <m:r>
                        <a:rPr lang="en-US" sz="2000" b="0" i="1" smtClean="0">
                          <a:latin typeface="Cambria Math" panose="02040503050406030204" pitchFamily="18" charset="0"/>
                          <a:ea typeface="Cambria Math" panose="02040503050406030204" pitchFamily="18" charset="0"/>
                        </a:rPr>
                        <m:t> </m:t>
                      </m:r>
                    </m:oMath>
                  </m:oMathPara>
                </a14:m>
                <a:endParaRPr lang="en-US"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𝐵</m:t>
                          </m:r>
                        </m:sub>
                      </m:sSub>
                      <m:r>
                        <a:rPr lang="en-US" sz="2000" b="0" i="1" smtClean="0">
                          <a:latin typeface="Cambria Math" panose="02040503050406030204" pitchFamily="18" charset="0"/>
                          <a:ea typeface="Cambria Math" panose="02040503050406030204" pitchFamily="18" charset="0"/>
                        </a:rPr>
                        <m:t>=0.17 − 0.4</m:t>
                      </m:r>
                    </m:oMath>
                  </m:oMathPara>
                </a14:m>
                <a:endParaRPr lang="en-US" sz="2000" dirty="0"/>
              </a:p>
            </p:txBody>
          </p:sp>
        </mc:Choice>
        <mc:Fallback xmlns="">
          <p:sp>
            <p:nvSpPr>
              <p:cNvPr id="39" name="TextBox 38">
                <a:extLst>
                  <a:ext uri="{FF2B5EF4-FFF2-40B4-BE49-F238E27FC236}">
                    <a16:creationId xmlns:a16="http://schemas.microsoft.com/office/drawing/2014/main" id="{9E26F39A-E647-4B8F-8530-7C1A7F3509C8}"/>
                  </a:ext>
                </a:extLst>
              </p:cNvPr>
              <p:cNvSpPr txBox="1">
                <a:spLocks noRot="1" noChangeAspect="1" noMove="1" noResize="1" noEditPoints="1" noAdjustHandles="1" noChangeArrowheads="1" noChangeShapeType="1" noTextEdit="1"/>
              </p:cNvSpPr>
              <p:nvPr/>
            </p:nvSpPr>
            <p:spPr>
              <a:xfrm>
                <a:off x="4229812" y="4764239"/>
                <a:ext cx="3137541" cy="871072"/>
              </a:xfrm>
              <a:prstGeom prst="rect">
                <a:avLst/>
              </a:prstGeom>
              <a:blipFill>
                <a:blip r:embed="rId4"/>
                <a:stretch>
                  <a:fillRect b="-1408"/>
                </a:stretch>
              </a:blipFill>
            </p:spPr>
            <p:txBody>
              <a:bodyPr/>
              <a:lstStyle/>
              <a:p>
                <a:r>
                  <a:rPr lang="en-US">
                    <a:noFill/>
                  </a:rPr>
                  <a:t> </a:t>
                </a:r>
              </a:p>
            </p:txBody>
          </p:sp>
        </mc:Fallback>
      </mc:AlternateContent>
      <p:sp>
        <p:nvSpPr>
          <p:cNvPr id="38" name="Content Placeholder 2">
            <a:extLst>
              <a:ext uri="{FF2B5EF4-FFF2-40B4-BE49-F238E27FC236}">
                <a16:creationId xmlns:a16="http://schemas.microsoft.com/office/drawing/2014/main" id="{50931821-CBD3-46DA-92C6-F576519FCABD}"/>
              </a:ext>
            </a:extLst>
          </p:cNvPr>
          <p:cNvSpPr txBox="1">
            <a:spLocks/>
          </p:cNvSpPr>
          <p:nvPr/>
        </p:nvSpPr>
        <p:spPr bwMode="auto">
          <a:xfrm>
            <a:off x="306168" y="6100693"/>
            <a:ext cx="609599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R. Wang, et al., IEDM</a:t>
            </a:r>
            <a:r>
              <a:rPr lang="en-IN" sz="1600" dirty="0">
                <a:solidFill>
                  <a:schemeClr val="tx1">
                    <a:lumMod val="65000"/>
                    <a:lumOff val="35000"/>
                  </a:schemeClr>
                </a:solidFill>
              </a:rPr>
              <a:t> 2007 </a:t>
            </a:r>
            <a:endParaRPr lang="en-IN" sz="1600" kern="0" dirty="0">
              <a:solidFill>
                <a:schemeClr val="tx1">
                  <a:lumMod val="65000"/>
                  <a:lumOff val="35000"/>
                </a:schemeClr>
              </a:solidFill>
            </a:endParaRPr>
          </a:p>
        </p:txBody>
      </p:sp>
    </p:spTree>
    <p:extLst>
      <p:ext uri="{BB962C8B-B14F-4D97-AF65-F5344CB8AC3E}">
        <p14:creationId xmlns:p14="http://schemas.microsoft.com/office/powerpoint/2010/main" val="3786056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D52F-F3A5-495B-9BE7-FE362E110C9C}"/>
              </a:ext>
            </a:extLst>
          </p:cNvPr>
          <p:cNvSpPr>
            <a:spLocks noGrp="1"/>
          </p:cNvSpPr>
          <p:nvPr>
            <p:ph type="title"/>
          </p:nvPr>
        </p:nvSpPr>
        <p:spPr/>
        <p:txBody>
          <a:bodyPr/>
          <a:lstStyle/>
          <a:p>
            <a:r>
              <a:rPr lang="en-US" dirty="0"/>
              <a:t>Impact of SH on Electromigration (EM)</a:t>
            </a:r>
          </a:p>
        </p:txBody>
      </p:sp>
      <p:graphicFrame>
        <p:nvGraphicFramePr>
          <p:cNvPr id="6" name="Content Placeholder 5">
            <a:extLst>
              <a:ext uri="{FF2B5EF4-FFF2-40B4-BE49-F238E27FC236}">
                <a16:creationId xmlns:a16="http://schemas.microsoft.com/office/drawing/2014/main" id="{14F85C91-AEE6-4323-B44F-8939C355FE0A}"/>
              </a:ext>
            </a:extLst>
          </p:cNvPr>
          <p:cNvGraphicFramePr>
            <a:graphicFrameLocks noGrp="1"/>
          </p:cNvGraphicFramePr>
          <p:nvPr>
            <p:ph idx="1"/>
            <p:extLst>
              <p:ext uri="{D42A27DB-BD31-4B8C-83A1-F6EECF244321}">
                <p14:modId xmlns:p14="http://schemas.microsoft.com/office/powerpoint/2010/main" val="1979121266"/>
              </p:ext>
            </p:extLst>
          </p:nvPr>
        </p:nvGraphicFramePr>
        <p:xfrm>
          <a:off x="315386" y="3717489"/>
          <a:ext cx="11064240" cy="2610194"/>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A9A8CCD6-A790-4408-B467-BA3D83033B9C}"/>
              </a:ext>
            </a:extLst>
          </p:cNvPr>
          <p:cNvSpPr txBox="1">
            <a:spLocks/>
          </p:cNvSpPr>
          <p:nvPr/>
        </p:nvSpPr>
        <p:spPr bwMode="auto">
          <a:xfrm>
            <a:off x="702386" y="1447800"/>
            <a:ext cx="10677240" cy="8919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sz="2800" kern="0" dirty="0"/>
              <a:t>EM has an exponential dependence on temperature</a:t>
            </a:r>
          </a:p>
        </p:txBody>
      </p:sp>
      <p:sp>
        <p:nvSpPr>
          <p:cNvPr id="8" name="TextBox 7">
            <a:extLst>
              <a:ext uri="{FF2B5EF4-FFF2-40B4-BE49-F238E27FC236}">
                <a16:creationId xmlns:a16="http://schemas.microsoft.com/office/drawing/2014/main" id="{3B3044BA-2D59-4FF6-9186-F4F9EFE0FB40}"/>
              </a:ext>
            </a:extLst>
          </p:cNvPr>
          <p:cNvSpPr txBox="1"/>
          <p:nvPr/>
        </p:nvSpPr>
        <p:spPr>
          <a:xfrm>
            <a:off x="11167613" y="6488668"/>
            <a:ext cx="441146" cy="369332"/>
          </a:xfrm>
          <a:prstGeom prst="rect">
            <a:avLst/>
          </a:prstGeom>
          <a:noFill/>
        </p:spPr>
        <p:txBody>
          <a:bodyPr wrap="none" rtlCol="0">
            <a:spAutoFit/>
          </a:bodyPr>
          <a:lstStyle/>
          <a:p>
            <a:r>
              <a:rPr lang="en-IN" dirty="0">
                <a:solidFill>
                  <a:schemeClr val="accent2"/>
                </a:solidFill>
              </a:rPr>
              <a:t>16</a:t>
            </a:r>
          </a:p>
        </p:txBody>
      </p:sp>
      <p:pic>
        <p:nvPicPr>
          <p:cNvPr id="90" name="Picture 89" descr="soi_finfet.pdf - Adobe Acrobat Reader DC">
            <a:extLst>
              <a:ext uri="{FF2B5EF4-FFF2-40B4-BE49-F238E27FC236}">
                <a16:creationId xmlns:a16="http://schemas.microsoft.com/office/drawing/2014/main" id="{52079144-AF7D-4F05-B899-A6671930FCE8}"/>
              </a:ext>
            </a:extLst>
          </p:cNvPr>
          <p:cNvPicPr>
            <a:picLocks noChangeAspect="1"/>
          </p:cNvPicPr>
          <p:nvPr/>
        </p:nvPicPr>
        <p:blipFill rotWithShape="1">
          <a:blip r:embed="rId4">
            <a:extLst>
              <a:ext uri="{28A0092B-C50C-407E-A947-70E740481C1C}">
                <a14:useLocalDpi xmlns:a14="http://schemas.microsoft.com/office/drawing/2010/main" val="0"/>
              </a:ext>
            </a:extLst>
          </a:blip>
          <a:srcRect l="23467" t="19815" r="38155" b="2401"/>
          <a:stretch/>
        </p:blipFill>
        <p:spPr>
          <a:xfrm>
            <a:off x="4794439" y="1996418"/>
            <a:ext cx="1539261" cy="1679499"/>
          </a:xfrm>
          <a:prstGeom prst="rect">
            <a:avLst/>
          </a:prstGeom>
        </p:spPr>
      </p:pic>
      <p:pic>
        <p:nvPicPr>
          <p:cNvPr id="91" name="Content Placeholder 4" descr="bulk_finfet.pdf - Adobe Acrobat Reader DC">
            <a:extLst>
              <a:ext uri="{FF2B5EF4-FFF2-40B4-BE49-F238E27FC236}">
                <a16:creationId xmlns:a16="http://schemas.microsoft.com/office/drawing/2014/main" id="{78146780-2B57-4801-AC92-E7FE8DA41955}"/>
              </a:ext>
            </a:extLst>
          </p:cNvPr>
          <p:cNvPicPr>
            <a:picLocks noChangeAspect="1"/>
          </p:cNvPicPr>
          <p:nvPr/>
        </p:nvPicPr>
        <p:blipFill rotWithShape="1">
          <a:blip r:embed="rId5">
            <a:extLst>
              <a:ext uri="{28A0092B-C50C-407E-A947-70E740481C1C}">
                <a14:useLocalDpi xmlns:a14="http://schemas.microsoft.com/office/drawing/2010/main" val="0"/>
              </a:ext>
            </a:extLst>
          </a:blip>
          <a:srcRect l="24764" t="20813" r="38372" b="4279"/>
          <a:stretch/>
        </p:blipFill>
        <p:spPr bwMode="auto">
          <a:xfrm>
            <a:off x="1836212" y="1941037"/>
            <a:ext cx="1539261" cy="17764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pic>
      <p:pic>
        <p:nvPicPr>
          <p:cNvPr id="92" name="Picture 91" descr="gaafet.pdf - Adobe Acrobat Reader DC">
            <a:extLst>
              <a:ext uri="{FF2B5EF4-FFF2-40B4-BE49-F238E27FC236}">
                <a16:creationId xmlns:a16="http://schemas.microsoft.com/office/drawing/2014/main" id="{9000CE6E-511A-4C0D-B9D6-359D7E1E4217}"/>
              </a:ext>
            </a:extLst>
          </p:cNvPr>
          <p:cNvPicPr>
            <a:picLocks noChangeAspect="1"/>
          </p:cNvPicPr>
          <p:nvPr/>
        </p:nvPicPr>
        <p:blipFill rotWithShape="1">
          <a:blip r:embed="rId6">
            <a:extLst>
              <a:ext uri="{28A0092B-C50C-407E-A947-70E740481C1C}">
                <a14:useLocalDpi xmlns:a14="http://schemas.microsoft.com/office/drawing/2010/main" val="0"/>
              </a:ext>
            </a:extLst>
          </a:blip>
          <a:srcRect l="25283" t="21487" r="38427" b="4965"/>
          <a:stretch/>
        </p:blipFill>
        <p:spPr>
          <a:xfrm>
            <a:off x="7899301" y="1941036"/>
            <a:ext cx="1539331" cy="1679499"/>
          </a:xfrm>
          <a:prstGeom prst="rect">
            <a:avLst/>
          </a:prstGeom>
        </p:spPr>
      </p:pic>
      <p:sp>
        <p:nvSpPr>
          <p:cNvPr id="9" name="Content Placeholder 2">
            <a:extLst>
              <a:ext uri="{FF2B5EF4-FFF2-40B4-BE49-F238E27FC236}">
                <a16:creationId xmlns:a16="http://schemas.microsoft.com/office/drawing/2014/main" id="{A688434A-291E-4888-98FA-AAFD474856AA}"/>
              </a:ext>
            </a:extLst>
          </p:cNvPr>
          <p:cNvSpPr txBox="1">
            <a:spLocks/>
          </p:cNvSpPr>
          <p:nvPr/>
        </p:nvSpPr>
        <p:spPr bwMode="auto">
          <a:xfrm>
            <a:off x="3267974" y="1952594"/>
            <a:ext cx="1628325"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800" kern="0" dirty="0"/>
              <a:t>Bulk </a:t>
            </a:r>
            <a:r>
              <a:rPr lang="en-US" sz="1800" kern="0" dirty="0" err="1"/>
              <a:t>FinFET</a:t>
            </a:r>
            <a:endParaRPr lang="en-US" sz="1800" kern="0" dirty="0"/>
          </a:p>
          <a:p>
            <a:endParaRPr lang="en-US" sz="1800" kern="0" dirty="0"/>
          </a:p>
        </p:txBody>
      </p:sp>
      <p:sp>
        <p:nvSpPr>
          <p:cNvPr id="10" name="Content Placeholder 2">
            <a:extLst>
              <a:ext uri="{FF2B5EF4-FFF2-40B4-BE49-F238E27FC236}">
                <a16:creationId xmlns:a16="http://schemas.microsoft.com/office/drawing/2014/main" id="{E44095F1-D28E-42A8-BDCB-3E2140F73BF3}"/>
              </a:ext>
            </a:extLst>
          </p:cNvPr>
          <p:cNvSpPr txBox="1">
            <a:spLocks/>
          </p:cNvSpPr>
          <p:nvPr/>
        </p:nvSpPr>
        <p:spPr bwMode="auto">
          <a:xfrm>
            <a:off x="6135308" y="1957637"/>
            <a:ext cx="2179746"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800" kern="0" dirty="0"/>
              <a:t>SOI </a:t>
            </a:r>
            <a:r>
              <a:rPr lang="en-US" sz="1800" kern="0" dirty="0" err="1"/>
              <a:t>FinFET</a:t>
            </a:r>
            <a:endParaRPr lang="en-US" sz="1800" kern="0" dirty="0"/>
          </a:p>
          <a:p>
            <a:endParaRPr lang="en-US" sz="1800" kern="0" dirty="0"/>
          </a:p>
        </p:txBody>
      </p:sp>
      <p:sp>
        <p:nvSpPr>
          <p:cNvPr id="11" name="Content Placeholder 2">
            <a:extLst>
              <a:ext uri="{FF2B5EF4-FFF2-40B4-BE49-F238E27FC236}">
                <a16:creationId xmlns:a16="http://schemas.microsoft.com/office/drawing/2014/main" id="{4C07E871-00AD-4828-AAD7-B34335E4DE30}"/>
              </a:ext>
            </a:extLst>
          </p:cNvPr>
          <p:cNvSpPr txBox="1">
            <a:spLocks/>
          </p:cNvSpPr>
          <p:nvPr/>
        </p:nvSpPr>
        <p:spPr bwMode="auto">
          <a:xfrm>
            <a:off x="9097854" y="1940296"/>
            <a:ext cx="2179746"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800" kern="0" dirty="0"/>
              <a:t>GAAFET</a:t>
            </a:r>
          </a:p>
          <a:p>
            <a:pPr marL="0" indent="0">
              <a:buNone/>
            </a:pPr>
            <a:endParaRPr lang="en-US" sz="1800" kern="0" dirty="0"/>
          </a:p>
        </p:txBody>
      </p:sp>
    </p:spTree>
    <p:extLst>
      <p:ext uri="{BB962C8B-B14F-4D97-AF65-F5344CB8AC3E}">
        <p14:creationId xmlns:p14="http://schemas.microsoft.com/office/powerpoint/2010/main" val="170172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2A36-B709-4FF6-8197-62E566423157}"/>
              </a:ext>
            </a:extLst>
          </p:cNvPr>
          <p:cNvSpPr>
            <a:spLocks noGrp="1"/>
          </p:cNvSpPr>
          <p:nvPr>
            <p:ph type="title"/>
          </p:nvPr>
        </p:nvSpPr>
        <p:spPr/>
        <p:txBody>
          <a:bodyPr/>
          <a:lstStyle/>
          <a:p>
            <a:r>
              <a:rPr lang="en-US" dirty="0"/>
              <a:t>Introduction</a:t>
            </a:r>
            <a:endParaRPr lang="en-IN" dirty="0"/>
          </a:p>
        </p:txBody>
      </p:sp>
      <p:sp>
        <p:nvSpPr>
          <p:cNvPr id="6" name="Content Placeholder 2">
            <a:extLst>
              <a:ext uri="{FF2B5EF4-FFF2-40B4-BE49-F238E27FC236}">
                <a16:creationId xmlns:a16="http://schemas.microsoft.com/office/drawing/2014/main" id="{91D776B8-C8E0-497E-BF7E-8CD10F414935}"/>
              </a:ext>
            </a:extLst>
          </p:cNvPr>
          <p:cNvSpPr txBox="1">
            <a:spLocks/>
          </p:cNvSpPr>
          <p:nvPr/>
        </p:nvSpPr>
        <p:spPr bwMode="auto">
          <a:xfrm>
            <a:off x="914400" y="1305336"/>
            <a:ext cx="3281831" cy="5367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2800" kern="0" dirty="0"/>
              <a:t>Planar MOSFETs:</a:t>
            </a:r>
          </a:p>
          <a:p>
            <a:endParaRPr lang="en-US" sz="2800" kern="0" dirty="0"/>
          </a:p>
        </p:txBody>
      </p:sp>
      <p:sp>
        <p:nvSpPr>
          <p:cNvPr id="7" name="TextBox 6">
            <a:extLst>
              <a:ext uri="{FF2B5EF4-FFF2-40B4-BE49-F238E27FC236}">
                <a16:creationId xmlns:a16="http://schemas.microsoft.com/office/drawing/2014/main" id="{68418085-581B-4530-9198-B6D69C63E687}"/>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2</a:t>
            </a:r>
          </a:p>
        </p:txBody>
      </p:sp>
      <p:pic>
        <p:nvPicPr>
          <p:cNvPr id="3" name="Picture 2">
            <a:extLst>
              <a:ext uri="{FF2B5EF4-FFF2-40B4-BE49-F238E27FC236}">
                <a16:creationId xmlns:a16="http://schemas.microsoft.com/office/drawing/2014/main" id="{54E85351-74E1-451E-83EB-574834A1AFA2}"/>
              </a:ext>
            </a:extLst>
          </p:cNvPr>
          <p:cNvPicPr>
            <a:picLocks noChangeAspect="1"/>
          </p:cNvPicPr>
          <p:nvPr/>
        </p:nvPicPr>
        <p:blipFill>
          <a:blip r:embed="rId3"/>
          <a:stretch>
            <a:fillRect/>
          </a:stretch>
        </p:blipFill>
        <p:spPr>
          <a:xfrm>
            <a:off x="1031061" y="2050994"/>
            <a:ext cx="1874947" cy="1184877"/>
          </a:xfrm>
          <a:prstGeom prst="rect">
            <a:avLst/>
          </a:prstGeom>
        </p:spPr>
      </p:pic>
      <p:pic>
        <p:nvPicPr>
          <p:cNvPr id="4" name="Picture 3">
            <a:extLst>
              <a:ext uri="{FF2B5EF4-FFF2-40B4-BE49-F238E27FC236}">
                <a16:creationId xmlns:a16="http://schemas.microsoft.com/office/drawing/2014/main" id="{42C9E3A5-6C07-412A-A284-0AD36A6FAAC4}"/>
              </a:ext>
            </a:extLst>
          </p:cNvPr>
          <p:cNvPicPr>
            <a:picLocks noChangeAspect="1"/>
          </p:cNvPicPr>
          <p:nvPr/>
        </p:nvPicPr>
        <p:blipFill>
          <a:blip r:embed="rId4"/>
          <a:stretch>
            <a:fillRect/>
          </a:stretch>
        </p:blipFill>
        <p:spPr>
          <a:xfrm>
            <a:off x="3042061" y="1931929"/>
            <a:ext cx="2209415" cy="1466058"/>
          </a:xfrm>
          <a:prstGeom prst="rect">
            <a:avLst/>
          </a:prstGeom>
        </p:spPr>
      </p:pic>
      <p:sp>
        <p:nvSpPr>
          <p:cNvPr id="9" name="TextBox 8">
            <a:extLst>
              <a:ext uri="{FF2B5EF4-FFF2-40B4-BE49-F238E27FC236}">
                <a16:creationId xmlns:a16="http://schemas.microsoft.com/office/drawing/2014/main" id="{17D65A44-A23D-4918-A413-1FB74AAA927C}"/>
              </a:ext>
            </a:extLst>
          </p:cNvPr>
          <p:cNvSpPr txBox="1"/>
          <p:nvPr/>
        </p:nvSpPr>
        <p:spPr>
          <a:xfrm>
            <a:off x="1109525" y="3140546"/>
            <a:ext cx="1642303" cy="369332"/>
          </a:xfrm>
          <a:prstGeom prst="rect">
            <a:avLst/>
          </a:prstGeom>
          <a:noFill/>
        </p:spPr>
        <p:txBody>
          <a:bodyPr wrap="square" rtlCol="0">
            <a:spAutoFit/>
          </a:bodyPr>
          <a:lstStyle/>
          <a:p>
            <a:r>
              <a:rPr lang="en-US" dirty="0"/>
              <a:t>&gt; 20nm  node</a:t>
            </a:r>
          </a:p>
        </p:txBody>
      </p:sp>
      <p:sp>
        <p:nvSpPr>
          <p:cNvPr id="10" name="TextBox 9">
            <a:extLst>
              <a:ext uri="{FF2B5EF4-FFF2-40B4-BE49-F238E27FC236}">
                <a16:creationId xmlns:a16="http://schemas.microsoft.com/office/drawing/2014/main" id="{73106259-88CC-432C-9AF9-25184B09B965}"/>
              </a:ext>
            </a:extLst>
          </p:cNvPr>
          <p:cNvSpPr txBox="1"/>
          <p:nvPr/>
        </p:nvSpPr>
        <p:spPr>
          <a:xfrm>
            <a:off x="3210234" y="3262618"/>
            <a:ext cx="1642303" cy="369332"/>
          </a:xfrm>
          <a:prstGeom prst="rect">
            <a:avLst/>
          </a:prstGeom>
          <a:noFill/>
        </p:spPr>
        <p:txBody>
          <a:bodyPr wrap="square" rtlCol="0">
            <a:spAutoFit/>
          </a:bodyPr>
          <a:lstStyle/>
          <a:p>
            <a:r>
              <a:rPr lang="en-US" dirty="0"/>
              <a:t>&gt; 20nm  node</a:t>
            </a:r>
          </a:p>
        </p:txBody>
      </p:sp>
      <p:pic>
        <p:nvPicPr>
          <p:cNvPr id="19" name="Picture 18">
            <a:extLst>
              <a:ext uri="{FF2B5EF4-FFF2-40B4-BE49-F238E27FC236}">
                <a16:creationId xmlns:a16="http://schemas.microsoft.com/office/drawing/2014/main" id="{B155AA9A-975B-4E85-9422-801F3985DAC0}"/>
              </a:ext>
            </a:extLst>
          </p:cNvPr>
          <p:cNvPicPr>
            <a:picLocks noChangeAspect="1"/>
          </p:cNvPicPr>
          <p:nvPr/>
        </p:nvPicPr>
        <p:blipFill>
          <a:blip r:embed="rId5"/>
          <a:stretch>
            <a:fillRect/>
          </a:stretch>
        </p:blipFill>
        <p:spPr>
          <a:xfrm>
            <a:off x="5541709" y="2040815"/>
            <a:ext cx="1373119" cy="1205233"/>
          </a:xfrm>
          <a:prstGeom prst="rect">
            <a:avLst/>
          </a:prstGeom>
        </p:spPr>
      </p:pic>
      <p:sp>
        <p:nvSpPr>
          <p:cNvPr id="15" name="Content Placeholder 2">
            <a:extLst>
              <a:ext uri="{FF2B5EF4-FFF2-40B4-BE49-F238E27FC236}">
                <a16:creationId xmlns:a16="http://schemas.microsoft.com/office/drawing/2014/main" id="{95A73F77-F0F1-4CFA-A067-45F4FFF3E2DD}"/>
              </a:ext>
            </a:extLst>
          </p:cNvPr>
          <p:cNvSpPr txBox="1">
            <a:spLocks/>
          </p:cNvSpPr>
          <p:nvPr/>
        </p:nvSpPr>
        <p:spPr bwMode="auto">
          <a:xfrm>
            <a:off x="833759" y="3617566"/>
            <a:ext cx="3443111" cy="5367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2800" kern="0" dirty="0"/>
              <a:t>3D </a:t>
            </a:r>
            <a:r>
              <a:rPr lang="en-US" sz="2800" kern="0" dirty="0" err="1"/>
              <a:t>multigate</a:t>
            </a:r>
            <a:r>
              <a:rPr lang="en-US" sz="2800" kern="0" dirty="0"/>
              <a:t> FETs:</a:t>
            </a:r>
          </a:p>
          <a:p>
            <a:pPr marL="0" indent="0">
              <a:buNone/>
            </a:pPr>
            <a:endParaRPr lang="en-US" sz="2800" kern="0" dirty="0"/>
          </a:p>
          <a:p>
            <a:endParaRPr lang="en-US" sz="2800" kern="0" dirty="0"/>
          </a:p>
        </p:txBody>
      </p:sp>
      <p:pic>
        <p:nvPicPr>
          <p:cNvPr id="16" name="Picture 15">
            <a:extLst>
              <a:ext uri="{FF2B5EF4-FFF2-40B4-BE49-F238E27FC236}">
                <a16:creationId xmlns:a16="http://schemas.microsoft.com/office/drawing/2014/main" id="{A843CB2D-FFB4-4B12-9E13-3015C54EE560}"/>
              </a:ext>
            </a:extLst>
          </p:cNvPr>
          <p:cNvPicPr>
            <a:picLocks noChangeAspect="1"/>
          </p:cNvPicPr>
          <p:nvPr/>
        </p:nvPicPr>
        <p:blipFill>
          <a:blip r:embed="rId6"/>
          <a:stretch>
            <a:fillRect/>
          </a:stretch>
        </p:blipFill>
        <p:spPr>
          <a:xfrm>
            <a:off x="906344" y="4631533"/>
            <a:ext cx="1958288" cy="1493567"/>
          </a:xfrm>
          <a:prstGeom prst="rect">
            <a:avLst/>
          </a:prstGeom>
        </p:spPr>
      </p:pic>
      <p:sp>
        <p:nvSpPr>
          <p:cNvPr id="17" name="TextBox 16">
            <a:extLst>
              <a:ext uri="{FF2B5EF4-FFF2-40B4-BE49-F238E27FC236}">
                <a16:creationId xmlns:a16="http://schemas.microsoft.com/office/drawing/2014/main" id="{2C2CEE3C-33F3-4F0E-B3EC-DB94AA9BF439}"/>
              </a:ext>
            </a:extLst>
          </p:cNvPr>
          <p:cNvSpPr txBox="1"/>
          <p:nvPr/>
        </p:nvSpPr>
        <p:spPr>
          <a:xfrm>
            <a:off x="800608" y="6042355"/>
            <a:ext cx="1958288" cy="369332"/>
          </a:xfrm>
          <a:prstGeom prst="rect">
            <a:avLst/>
          </a:prstGeom>
          <a:noFill/>
        </p:spPr>
        <p:txBody>
          <a:bodyPr wrap="square" rtlCol="0">
            <a:spAutoFit/>
          </a:bodyPr>
          <a:lstStyle/>
          <a:p>
            <a:r>
              <a:rPr lang="en-US" dirty="0"/>
              <a:t>16/14nm  node</a:t>
            </a:r>
          </a:p>
        </p:txBody>
      </p:sp>
      <p:pic>
        <p:nvPicPr>
          <p:cNvPr id="18" name="Picture 17">
            <a:extLst>
              <a:ext uri="{FF2B5EF4-FFF2-40B4-BE49-F238E27FC236}">
                <a16:creationId xmlns:a16="http://schemas.microsoft.com/office/drawing/2014/main" id="{BA0ED6C1-1033-4400-BB40-A6F03F0D0949}"/>
              </a:ext>
            </a:extLst>
          </p:cNvPr>
          <p:cNvPicPr>
            <a:picLocks noChangeAspect="1"/>
          </p:cNvPicPr>
          <p:nvPr/>
        </p:nvPicPr>
        <p:blipFill>
          <a:blip r:embed="rId7"/>
          <a:stretch>
            <a:fillRect/>
          </a:stretch>
        </p:blipFill>
        <p:spPr>
          <a:xfrm>
            <a:off x="3435038" y="4541954"/>
            <a:ext cx="2011510" cy="1523342"/>
          </a:xfrm>
          <a:prstGeom prst="rect">
            <a:avLst/>
          </a:prstGeom>
        </p:spPr>
      </p:pic>
      <p:sp>
        <p:nvSpPr>
          <p:cNvPr id="20" name="TextBox 19">
            <a:extLst>
              <a:ext uri="{FF2B5EF4-FFF2-40B4-BE49-F238E27FC236}">
                <a16:creationId xmlns:a16="http://schemas.microsoft.com/office/drawing/2014/main" id="{8C81DB78-7BB8-4D69-A2CB-2BAE3A264398}"/>
              </a:ext>
            </a:extLst>
          </p:cNvPr>
          <p:cNvSpPr txBox="1"/>
          <p:nvPr/>
        </p:nvSpPr>
        <p:spPr>
          <a:xfrm>
            <a:off x="3488260" y="6053242"/>
            <a:ext cx="1958288" cy="369332"/>
          </a:xfrm>
          <a:prstGeom prst="rect">
            <a:avLst/>
          </a:prstGeom>
          <a:noFill/>
        </p:spPr>
        <p:txBody>
          <a:bodyPr wrap="square" rtlCol="0">
            <a:spAutoFit/>
          </a:bodyPr>
          <a:lstStyle/>
          <a:p>
            <a:r>
              <a:rPr lang="en-US" dirty="0"/>
              <a:t>&lt; 5nm  node</a:t>
            </a:r>
          </a:p>
        </p:txBody>
      </p:sp>
      <p:sp>
        <p:nvSpPr>
          <p:cNvPr id="23" name="Content Placeholder 2">
            <a:extLst>
              <a:ext uri="{FF2B5EF4-FFF2-40B4-BE49-F238E27FC236}">
                <a16:creationId xmlns:a16="http://schemas.microsoft.com/office/drawing/2014/main" id="{257E79D1-5F20-4DFA-A09F-2771AAFB9D49}"/>
              </a:ext>
            </a:extLst>
          </p:cNvPr>
          <p:cNvSpPr txBox="1">
            <a:spLocks/>
          </p:cNvSpPr>
          <p:nvPr/>
        </p:nvSpPr>
        <p:spPr bwMode="auto">
          <a:xfrm>
            <a:off x="1320236" y="4111327"/>
            <a:ext cx="1628325"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2000" kern="0" dirty="0"/>
              <a:t>SOI </a:t>
            </a:r>
            <a:r>
              <a:rPr lang="en-US" sz="2000" kern="0" dirty="0" err="1"/>
              <a:t>FinFET</a:t>
            </a:r>
            <a:endParaRPr lang="en-US" sz="2000" kern="0" dirty="0"/>
          </a:p>
          <a:p>
            <a:endParaRPr lang="en-US" sz="2800" kern="0" dirty="0"/>
          </a:p>
        </p:txBody>
      </p:sp>
      <p:sp>
        <p:nvSpPr>
          <p:cNvPr id="24" name="Content Placeholder 2">
            <a:extLst>
              <a:ext uri="{FF2B5EF4-FFF2-40B4-BE49-F238E27FC236}">
                <a16:creationId xmlns:a16="http://schemas.microsoft.com/office/drawing/2014/main" id="{95EE7BE4-F2BB-4534-B3FB-AD79E78B11BD}"/>
              </a:ext>
            </a:extLst>
          </p:cNvPr>
          <p:cNvSpPr txBox="1">
            <a:spLocks/>
          </p:cNvSpPr>
          <p:nvPr/>
        </p:nvSpPr>
        <p:spPr bwMode="auto">
          <a:xfrm>
            <a:off x="3435038" y="4115109"/>
            <a:ext cx="2179746"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2000" kern="0" dirty="0"/>
              <a:t>Lateral GAAFET</a:t>
            </a:r>
          </a:p>
          <a:p>
            <a:endParaRPr lang="en-US" sz="2800" kern="0" dirty="0"/>
          </a:p>
        </p:txBody>
      </p:sp>
      <p:pic>
        <p:nvPicPr>
          <p:cNvPr id="27" name="Picture 6" descr="Image result for temperature heating issues"/>
          <p:cNvPicPr>
            <a:picLocks noChangeAspect="1" noChangeArrowheads="1"/>
          </p:cNvPicPr>
          <p:nvPr/>
        </p:nvPicPr>
        <p:blipFill rotWithShape="1">
          <a:blip r:embed="rId8">
            <a:extLst>
              <a:ext uri="{28A0092B-C50C-407E-A947-70E740481C1C}">
                <a14:useLocalDpi xmlns:a14="http://schemas.microsoft.com/office/drawing/2010/main" val="0"/>
              </a:ext>
            </a:extLst>
          </a:blip>
          <a:srcRect l="17549" r="36481"/>
          <a:stretch/>
        </p:blipFill>
        <p:spPr bwMode="auto">
          <a:xfrm>
            <a:off x="7205061" y="1495041"/>
            <a:ext cx="1852447" cy="20148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leakage temperature positive feedback loop"/>
          <p:cNvPicPr>
            <a:picLocks noChangeAspect="1" noChangeArrowheads="1"/>
          </p:cNvPicPr>
          <p:nvPr/>
        </p:nvPicPr>
        <p:blipFill rotWithShape="1">
          <a:blip r:embed="rId9">
            <a:extLst>
              <a:ext uri="{28A0092B-C50C-407E-A947-70E740481C1C}">
                <a14:useLocalDpi xmlns:a14="http://schemas.microsoft.com/office/drawing/2010/main" val="0"/>
              </a:ext>
            </a:extLst>
          </a:blip>
          <a:srcRect r="45710" b="6214"/>
          <a:stretch/>
        </p:blipFill>
        <p:spPr bwMode="auto">
          <a:xfrm>
            <a:off x="9368231" y="1419471"/>
            <a:ext cx="2461446" cy="20278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self-heating in FinFET issue"/>
          <p:cNvPicPr>
            <a:picLocks noChangeAspect="1" noChangeArrowheads="1"/>
          </p:cNvPicPr>
          <p:nvPr/>
        </p:nvPicPr>
        <p:blipFill rotWithShape="1">
          <a:blip r:embed="rId10">
            <a:extLst>
              <a:ext uri="{28A0092B-C50C-407E-A947-70E740481C1C}">
                <a14:useLocalDpi xmlns:a14="http://schemas.microsoft.com/office/drawing/2010/main" val="0"/>
              </a:ext>
            </a:extLst>
          </a:blip>
          <a:srcRect t="13173" b="5646"/>
          <a:stretch/>
        </p:blipFill>
        <p:spPr bwMode="auto">
          <a:xfrm>
            <a:off x="9368231" y="3717487"/>
            <a:ext cx="2594572" cy="25009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Image result for empty battery"/>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927803" y="3905754"/>
            <a:ext cx="2244078" cy="224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3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AA0B-BB7A-4B1C-A241-7C15FE9B9EE1}"/>
              </a:ext>
            </a:extLst>
          </p:cNvPr>
          <p:cNvSpPr>
            <a:spLocks noGrp="1"/>
          </p:cNvSpPr>
          <p:nvPr>
            <p:ph type="title"/>
          </p:nvPr>
        </p:nvSpPr>
        <p:spPr>
          <a:xfrm>
            <a:off x="914399" y="304800"/>
            <a:ext cx="10520219" cy="1143000"/>
          </a:xfrm>
        </p:spPr>
        <p:txBody>
          <a:bodyPr/>
          <a:lstStyle/>
          <a:p>
            <a:r>
              <a:rPr lang="en-IN" dirty="0"/>
              <a:t>Circuit-level Impact of SH on BTI and HCI</a:t>
            </a:r>
          </a:p>
        </p:txBody>
      </p:sp>
      <p:sp>
        <p:nvSpPr>
          <p:cNvPr id="8" name="TextBox 7">
            <a:extLst>
              <a:ext uri="{FF2B5EF4-FFF2-40B4-BE49-F238E27FC236}">
                <a16:creationId xmlns:a16="http://schemas.microsoft.com/office/drawing/2014/main" id="{14D1B696-75DA-439F-BD78-910698B06958}"/>
              </a:ext>
            </a:extLst>
          </p:cNvPr>
          <p:cNvSpPr txBox="1"/>
          <p:nvPr/>
        </p:nvSpPr>
        <p:spPr>
          <a:xfrm>
            <a:off x="11157773" y="6488668"/>
            <a:ext cx="441146" cy="646331"/>
          </a:xfrm>
          <a:prstGeom prst="rect">
            <a:avLst/>
          </a:prstGeom>
          <a:noFill/>
        </p:spPr>
        <p:txBody>
          <a:bodyPr wrap="none" rtlCol="0">
            <a:spAutoFit/>
          </a:bodyPr>
          <a:lstStyle/>
          <a:p>
            <a:r>
              <a:rPr lang="en-IN" dirty="0">
                <a:solidFill>
                  <a:schemeClr val="accent2"/>
                </a:solidFill>
              </a:rPr>
              <a:t>19</a:t>
            </a:r>
          </a:p>
          <a:p>
            <a:endParaRPr lang="en-IN" dirty="0">
              <a:solidFill>
                <a:schemeClr val="accent2"/>
              </a:solidFill>
            </a:endParaRPr>
          </a:p>
        </p:txBody>
      </p:sp>
      <p:sp>
        <p:nvSpPr>
          <p:cNvPr id="11" name="Content Placeholder 2">
            <a:extLst>
              <a:ext uri="{FF2B5EF4-FFF2-40B4-BE49-F238E27FC236}">
                <a16:creationId xmlns:a16="http://schemas.microsoft.com/office/drawing/2014/main" id="{73FBEA59-77DA-4B12-8EE7-41CAE098B120}"/>
              </a:ext>
            </a:extLst>
          </p:cNvPr>
          <p:cNvSpPr txBox="1">
            <a:spLocks/>
          </p:cNvSpPr>
          <p:nvPr/>
        </p:nvSpPr>
        <p:spPr bwMode="auto">
          <a:xfrm>
            <a:off x="695659" y="1516546"/>
            <a:ext cx="11294167" cy="8919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sz="2800" kern="0" dirty="0"/>
              <a:t>At t=0, the degradation in delay is due to self-heating alone</a:t>
            </a:r>
          </a:p>
          <a:p>
            <a:r>
              <a:rPr lang="en-US" sz="2800" kern="0" dirty="0"/>
              <a:t>Aging is accelerated due to SH causing a reduction in circuit lifetime</a:t>
            </a:r>
            <a:endParaRPr lang="en-IN" sz="2800" kern="0" dirty="0"/>
          </a:p>
        </p:txBody>
      </p:sp>
      <p:sp>
        <p:nvSpPr>
          <p:cNvPr id="12" name="Content Placeholder 2">
            <a:extLst>
              <a:ext uri="{FF2B5EF4-FFF2-40B4-BE49-F238E27FC236}">
                <a16:creationId xmlns:a16="http://schemas.microsoft.com/office/drawing/2014/main" id="{26CEC8FF-28B3-4DC3-8635-257D532D3351}"/>
              </a:ext>
            </a:extLst>
          </p:cNvPr>
          <p:cNvSpPr txBox="1">
            <a:spLocks/>
          </p:cNvSpPr>
          <p:nvPr/>
        </p:nvSpPr>
        <p:spPr bwMode="auto">
          <a:xfrm>
            <a:off x="1514760" y="5966069"/>
            <a:ext cx="10677240" cy="5225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2800" kern="0" dirty="0"/>
              <a:t>Delay degradation of the ITC’99 b20 benchmark with time</a:t>
            </a:r>
            <a:endParaRPr lang="en-US" sz="2400" kern="0" dirty="0">
              <a:solidFill>
                <a:srgbClr val="FF0000"/>
              </a:solidFill>
            </a:endParaRPr>
          </a:p>
          <a:p>
            <a:endParaRPr lang="en-IN" sz="2800" kern="0" dirty="0"/>
          </a:p>
        </p:txBody>
      </p:sp>
      <p:sp>
        <p:nvSpPr>
          <p:cNvPr id="14" name="Content Placeholder 2">
            <a:extLst>
              <a:ext uri="{FF2B5EF4-FFF2-40B4-BE49-F238E27FC236}">
                <a16:creationId xmlns:a16="http://schemas.microsoft.com/office/drawing/2014/main" id="{B1E69F6A-BCAF-41BD-BD44-513D0D43FBF5}"/>
              </a:ext>
            </a:extLst>
          </p:cNvPr>
          <p:cNvSpPr txBox="1">
            <a:spLocks/>
          </p:cNvSpPr>
          <p:nvPr/>
        </p:nvSpPr>
        <p:spPr bwMode="auto">
          <a:xfrm>
            <a:off x="1364343" y="5371066"/>
            <a:ext cx="2191658" cy="5950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IN" sz="2800" kern="0" dirty="0"/>
              <a:t>Bulk </a:t>
            </a:r>
            <a:r>
              <a:rPr lang="en-IN" sz="2800" kern="0" dirty="0" err="1"/>
              <a:t>FinFET</a:t>
            </a:r>
            <a:endParaRPr lang="en-IN" sz="2800" kern="0" dirty="0"/>
          </a:p>
        </p:txBody>
      </p:sp>
      <p:pic>
        <p:nvPicPr>
          <p:cNvPr id="7" name="Picture 6">
            <a:extLst>
              <a:ext uri="{FF2B5EF4-FFF2-40B4-BE49-F238E27FC236}">
                <a16:creationId xmlns:a16="http://schemas.microsoft.com/office/drawing/2014/main" id="{69860AE5-B4FC-4490-8577-2C70C780F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2700628"/>
            <a:ext cx="3584913" cy="2670048"/>
          </a:xfrm>
          <a:prstGeom prst="rect">
            <a:avLst/>
          </a:prstGeom>
        </p:spPr>
      </p:pic>
      <p:pic>
        <p:nvPicPr>
          <p:cNvPr id="4" name="Picture 3">
            <a:extLst>
              <a:ext uri="{FF2B5EF4-FFF2-40B4-BE49-F238E27FC236}">
                <a16:creationId xmlns:a16="http://schemas.microsoft.com/office/drawing/2014/main" id="{1E9D35A5-22A3-468B-8E8A-030E93E19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543" y="2697480"/>
            <a:ext cx="3584913" cy="2670048"/>
          </a:xfrm>
          <a:prstGeom prst="rect">
            <a:avLst/>
          </a:prstGeom>
        </p:spPr>
      </p:pic>
      <p:sp>
        <p:nvSpPr>
          <p:cNvPr id="10" name="Content Placeholder 2">
            <a:extLst>
              <a:ext uri="{FF2B5EF4-FFF2-40B4-BE49-F238E27FC236}">
                <a16:creationId xmlns:a16="http://schemas.microsoft.com/office/drawing/2014/main" id="{0AC75506-F027-472E-8CBF-0269D9FA62F1}"/>
              </a:ext>
            </a:extLst>
          </p:cNvPr>
          <p:cNvSpPr txBox="1">
            <a:spLocks/>
          </p:cNvSpPr>
          <p:nvPr/>
        </p:nvSpPr>
        <p:spPr bwMode="auto">
          <a:xfrm>
            <a:off x="5246914" y="5404210"/>
            <a:ext cx="2191658" cy="5950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IN" sz="2800" kern="0" dirty="0"/>
              <a:t>SOI </a:t>
            </a:r>
            <a:r>
              <a:rPr lang="en-IN" sz="2800" kern="0" dirty="0" err="1"/>
              <a:t>FinFET</a:t>
            </a:r>
            <a:endParaRPr lang="en-IN" sz="2800" kern="0" dirty="0"/>
          </a:p>
        </p:txBody>
      </p:sp>
      <p:pic>
        <p:nvPicPr>
          <p:cNvPr id="5" name="Picture 4">
            <a:extLst>
              <a:ext uri="{FF2B5EF4-FFF2-40B4-BE49-F238E27FC236}">
                <a16:creationId xmlns:a16="http://schemas.microsoft.com/office/drawing/2014/main" id="{5F24D7EC-7DDC-4A89-B6AD-2B2B5E4C0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637" y="2685250"/>
            <a:ext cx="3584913" cy="2670048"/>
          </a:xfrm>
          <a:prstGeom prst="rect">
            <a:avLst/>
          </a:prstGeom>
        </p:spPr>
      </p:pic>
      <p:sp>
        <p:nvSpPr>
          <p:cNvPr id="13" name="Content Placeholder 2">
            <a:extLst>
              <a:ext uri="{FF2B5EF4-FFF2-40B4-BE49-F238E27FC236}">
                <a16:creationId xmlns:a16="http://schemas.microsoft.com/office/drawing/2014/main" id="{BE2F8F8A-2D99-40D1-BC30-72E0FE292A15}"/>
              </a:ext>
            </a:extLst>
          </p:cNvPr>
          <p:cNvSpPr txBox="1">
            <a:spLocks/>
          </p:cNvSpPr>
          <p:nvPr/>
        </p:nvSpPr>
        <p:spPr bwMode="auto">
          <a:xfrm>
            <a:off x="9242960" y="5387638"/>
            <a:ext cx="2191658" cy="5950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IN" sz="2800" kern="0" dirty="0"/>
              <a:t>GAAFET</a:t>
            </a:r>
          </a:p>
        </p:txBody>
      </p:sp>
    </p:spTree>
    <p:extLst>
      <p:ext uri="{BB962C8B-B14F-4D97-AF65-F5344CB8AC3E}">
        <p14:creationId xmlns:p14="http://schemas.microsoft.com/office/powerpoint/2010/main" val="37852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AA0B-BB7A-4B1C-A241-7C15FE9B9EE1}"/>
              </a:ext>
            </a:extLst>
          </p:cNvPr>
          <p:cNvSpPr>
            <a:spLocks noGrp="1"/>
          </p:cNvSpPr>
          <p:nvPr>
            <p:ph type="title"/>
          </p:nvPr>
        </p:nvSpPr>
        <p:spPr>
          <a:xfrm>
            <a:off x="914399" y="304800"/>
            <a:ext cx="10520219" cy="1143000"/>
          </a:xfrm>
        </p:spPr>
        <p:txBody>
          <a:bodyPr/>
          <a:lstStyle/>
          <a:p>
            <a:r>
              <a:rPr lang="en-IN" dirty="0"/>
              <a:t>Circuit-level Impact of SH on BTI and HCI</a:t>
            </a:r>
          </a:p>
        </p:txBody>
      </p:sp>
      <p:sp>
        <p:nvSpPr>
          <p:cNvPr id="8" name="TextBox 7">
            <a:extLst>
              <a:ext uri="{FF2B5EF4-FFF2-40B4-BE49-F238E27FC236}">
                <a16:creationId xmlns:a16="http://schemas.microsoft.com/office/drawing/2014/main" id="{14D1B696-75DA-439F-BD78-910698B06958}"/>
              </a:ext>
            </a:extLst>
          </p:cNvPr>
          <p:cNvSpPr txBox="1"/>
          <p:nvPr/>
        </p:nvSpPr>
        <p:spPr>
          <a:xfrm>
            <a:off x="11157773" y="6488668"/>
            <a:ext cx="441146" cy="646331"/>
          </a:xfrm>
          <a:prstGeom prst="rect">
            <a:avLst/>
          </a:prstGeom>
          <a:noFill/>
        </p:spPr>
        <p:txBody>
          <a:bodyPr wrap="none" rtlCol="0">
            <a:spAutoFit/>
          </a:bodyPr>
          <a:lstStyle/>
          <a:p>
            <a:r>
              <a:rPr lang="en-IN" dirty="0">
                <a:solidFill>
                  <a:schemeClr val="accent2"/>
                </a:solidFill>
              </a:rPr>
              <a:t>19</a:t>
            </a:r>
          </a:p>
          <a:p>
            <a:endParaRPr lang="en-IN" dirty="0">
              <a:solidFill>
                <a:schemeClr val="accent2"/>
              </a:solidFill>
            </a:endParaRPr>
          </a:p>
        </p:txBody>
      </p:sp>
      <p:sp>
        <p:nvSpPr>
          <p:cNvPr id="11" name="Content Placeholder 2">
            <a:extLst>
              <a:ext uri="{FF2B5EF4-FFF2-40B4-BE49-F238E27FC236}">
                <a16:creationId xmlns:a16="http://schemas.microsoft.com/office/drawing/2014/main" id="{73FBEA59-77DA-4B12-8EE7-41CAE098B120}"/>
              </a:ext>
            </a:extLst>
          </p:cNvPr>
          <p:cNvSpPr txBox="1">
            <a:spLocks/>
          </p:cNvSpPr>
          <p:nvPr/>
        </p:nvSpPr>
        <p:spPr bwMode="auto">
          <a:xfrm>
            <a:off x="695659" y="1516546"/>
            <a:ext cx="11294167" cy="8919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sz="2800" kern="0" dirty="0"/>
              <a:t>At t=0, the degradation in delay is due to self-heating alone</a:t>
            </a:r>
          </a:p>
          <a:p>
            <a:r>
              <a:rPr lang="en-US" sz="2800" kern="0" dirty="0"/>
              <a:t>Aging is accelerated due to SH causing a reduction in circuit lifetime</a:t>
            </a:r>
            <a:endParaRPr lang="en-IN" sz="2800" kern="0" dirty="0"/>
          </a:p>
        </p:txBody>
      </p:sp>
      <p:sp>
        <p:nvSpPr>
          <p:cNvPr id="12" name="Content Placeholder 2">
            <a:extLst>
              <a:ext uri="{FF2B5EF4-FFF2-40B4-BE49-F238E27FC236}">
                <a16:creationId xmlns:a16="http://schemas.microsoft.com/office/drawing/2014/main" id="{26CEC8FF-28B3-4DC3-8635-257D532D3351}"/>
              </a:ext>
            </a:extLst>
          </p:cNvPr>
          <p:cNvSpPr txBox="1">
            <a:spLocks/>
          </p:cNvSpPr>
          <p:nvPr/>
        </p:nvSpPr>
        <p:spPr bwMode="auto">
          <a:xfrm>
            <a:off x="1514760" y="5966069"/>
            <a:ext cx="10677240" cy="5225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2800" kern="0" dirty="0"/>
              <a:t>Delay degradation of the ITC’99 b20 benchmark with time</a:t>
            </a:r>
            <a:endParaRPr lang="en-US" sz="2400" kern="0" dirty="0">
              <a:solidFill>
                <a:srgbClr val="FF0000"/>
              </a:solidFill>
            </a:endParaRPr>
          </a:p>
          <a:p>
            <a:endParaRPr lang="en-IN" sz="2800" kern="0" dirty="0"/>
          </a:p>
        </p:txBody>
      </p:sp>
      <p:sp>
        <p:nvSpPr>
          <p:cNvPr id="14" name="Content Placeholder 2">
            <a:extLst>
              <a:ext uri="{FF2B5EF4-FFF2-40B4-BE49-F238E27FC236}">
                <a16:creationId xmlns:a16="http://schemas.microsoft.com/office/drawing/2014/main" id="{B1E69F6A-BCAF-41BD-BD44-513D0D43FBF5}"/>
              </a:ext>
            </a:extLst>
          </p:cNvPr>
          <p:cNvSpPr txBox="1">
            <a:spLocks/>
          </p:cNvSpPr>
          <p:nvPr/>
        </p:nvSpPr>
        <p:spPr bwMode="auto">
          <a:xfrm>
            <a:off x="1364343" y="5371066"/>
            <a:ext cx="2191658" cy="5950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IN" sz="2800" kern="0" dirty="0"/>
              <a:t>Bulk </a:t>
            </a:r>
            <a:r>
              <a:rPr lang="en-IN" sz="2800" kern="0" dirty="0" err="1"/>
              <a:t>FinFET</a:t>
            </a:r>
            <a:endParaRPr lang="en-IN" sz="2800" kern="0" dirty="0"/>
          </a:p>
        </p:txBody>
      </p:sp>
      <p:pic>
        <p:nvPicPr>
          <p:cNvPr id="7" name="Picture 6">
            <a:extLst>
              <a:ext uri="{FF2B5EF4-FFF2-40B4-BE49-F238E27FC236}">
                <a16:creationId xmlns:a16="http://schemas.microsoft.com/office/drawing/2014/main" id="{69860AE5-B4FC-4490-8577-2C70C780F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 y="2700628"/>
            <a:ext cx="3584913" cy="2670048"/>
          </a:xfrm>
          <a:prstGeom prst="rect">
            <a:avLst/>
          </a:prstGeom>
        </p:spPr>
      </p:pic>
      <p:pic>
        <p:nvPicPr>
          <p:cNvPr id="4" name="Picture 3">
            <a:extLst>
              <a:ext uri="{FF2B5EF4-FFF2-40B4-BE49-F238E27FC236}">
                <a16:creationId xmlns:a16="http://schemas.microsoft.com/office/drawing/2014/main" id="{1E9D35A5-22A3-468B-8E8A-030E93E19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543" y="2697480"/>
            <a:ext cx="3584913" cy="2670048"/>
          </a:xfrm>
          <a:prstGeom prst="rect">
            <a:avLst/>
          </a:prstGeom>
        </p:spPr>
      </p:pic>
      <p:sp>
        <p:nvSpPr>
          <p:cNvPr id="10" name="Content Placeholder 2">
            <a:extLst>
              <a:ext uri="{FF2B5EF4-FFF2-40B4-BE49-F238E27FC236}">
                <a16:creationId xmlns:a16="http://schemas.microsoft.com/office/drawing/2014/main" id="{0AC75506-F027-472E-8CBF-0269D9FA62F1}"/>
              </a:ext>
            </a:extLst>
          </p:cNvPr>
          <p:cNvSpPr txBox="1">
            <a:spLocks/>
          </p:cNvSpPr>
          <p:nvPr/>
        </p:nvSpPr>
        <p:spPr bwMode="auto">
          <a:xfrm>
            <a:off x="5246914" y="5404210"/>
            <a:ext cx="2191658" cy="5950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IN" sz="2800" kern="0" dirty="0"/>
              <a:t>SOI </a:t>
            </a:r>
            <a:r>
              <a:rPr lang="en-IN" sz="2800" kern="0" dirty="0" err="1"/>
              <a:t>FinFET</a:t>
            </a:r>
            <a:endParaRPr lang="en-IN" sz="2800" kern="0" dirty="0"/>
          </a:p>
        </p:txBody>
      </p:sp>
      <p:pic>
        <p:nvPicPr>
          <p:cNvPr id="5" name="Picture 4">
            <a:extLst>
              <a:ext uri="{FF2B5EF4-FFF2-40B4-BE49-F238E27FC236}">
                <a16:creationId xmlns:a16="http://schemas.microsoft.com/office/drawing/2014/main" id="{5F24D7EC-7DDC-4A89-B6AD-2B2B5E4C0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9637" y="2685250"/>
            <a:ext cx="3584913" cy="2670048"/>
          </a:xfrm>
          <a:prstGeom prst="rect">
            <a:avLst/>
          </a:prstGeom>
        </p:spPr>
      </p:pic>
      <p:sp>
        <p:nvSpPr>
          <p:cNvPr id="13" name="Content Placeholder 2">
            <a:extLst>
              <a:ext uri="{FF2B5EF4-FFF2-40B4-BE49-F238E27FC236}">
                <a16:creationId xmlns:a16="http://schemas.microsoft.com/office/drawing/2014/main" id="{BE2F8F8A-2D99-40D1-BC30-72E0FE292A15}"/>
              </a:ext>
            </a:extLst>
          </p:cNvPr>
          <p:cNvSpPr txBox="1">
            <a:spLocks/>
          </p:cNvSpPr>
          <p:nvPr/>
        </p:nvSpPr>
        <p:spPr bwMode="auto">
          <a:xfrm>
            <a:off x="9242960" y="5387638"/>
            <a:ext cx="2191658" cy="5950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IN" sz="2800" kern="0" dirty="0"/>
              <a:t>GAAFET</a:t>
            </a:r>
          </a:p>
        </p:txBody>
      </p:sp>
      <p:cxnSp>
        <p:nvCxnSpPr>
          <p:cNvPr id="6" name="Straight Connector 5">
            <a:extLst>
              <a:ext uri="{FF2B5EF4-FFF2-40B4-BE49-F238E27FC236}">
                <a16:creationId xmlns:a16="http://schemas.microsoft.com/office/drawing/2014/main" id="{C90FEE78-2993-4BED-B7D2-1D1F0C31CCED}"/>
              </a:ext>
            </a:extLst>
          </p:cNvPr>
          <p:cNvCxnSpPr>
            <a:cxnSpLocks/>
          </p:cNvCxnSpPr>
          <p:nvPr/>
        </p:nvCxnSpPr>
        <p:spPr bwMode="auto">
          <a:xfrm flipH="1">
            <a:off x="10636786" y="3736702"/>
            <a:ext cx="692271" cy="0"/>
          </a:xfrm>
          <a:prstGeom prst="line">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4" name="TextBox 23">
            <a:extLst>
              <a:ext uri="{FF2B5EF4-FFF2-40B4-BE49-F238E27FC236}">
                <a16:creationId xmlns:a16="http://schemas.microsoft.com/office/drawing/2014/main" id="{B705D916-DEAD-4DC5-8F1A-93684C7FF8A3}"/>
              </a:ext>
            </a:extLst>
          </p:cNvPr>
          <p:cNvSpPr txBox="1"/>
          <p:nvPr/>
        </p:nvSpPr>
        <p:spPr>
          <a:xfrm>
            <a:off x="8799836" y="3330415"/>
            <a:ext cx="2799083" cy="307777"/>
          </a:xfrm>
          <a:prstGeom prst="rect">
            <a:avLst/>
          </a:prstGeom>
          <a:noFill/>
        </p:spPr>
        <p:txBody>
          <a:bodyPr wrap="square" rtlCol="0">
            <a:spAutoFit/>
          </a:bodyPr>
          <a:lstStyle/>
          <a:p>
            <a:r>
              <a:rPr lang="en-US" sz="1400" dirty="0"/>
              <a:t>reduction in lifetime = ~3 years</a:t>
            </a:r>
          </a:p>
        </p:txBody>
      </p:sp>
    </p:spTree>
    <p:extLst>
      <p:ext uri="{BB962C8B-B14F-4D97-AF65-F5344CB8AC3E}">
        <p14:creationId xmlns:p14="http://schemas.microsoft.com/office/powerpoint/2010/main" val="2344345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5D1B-0150-43B2-B564-04A44F8CAB32}"/>
              </a:ext>
            </a:extLst>
          </p:cNvPr>
          <p:cNvSpPr>
            <a:spLocks noGrp="1"/>
          </p:cNvSpPr>
          <p:nvPr>
            <p:ph type="title"/>
          </p:nvPr>
        </p:nvSpPr>
        <p:spPr/>
        <p:txBody>
          <a:bodyPr/>
          <a:lstStyle/>
          <a:p>
            <a:r>
              <a:rPr lang="en-US" dirty="0"/>
              <a:t>Effects of Self-heating (SH) </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325B78-A07E-4190-88DF-FEABEF2D7C39}"/>
                  </a:ext>
                </a:extLst>
              </p:cNvPr>
              <p:cNvSpPr>
                <a:spLocks noGrp="1"/>
              </p:cNvSpPr>
              <p:nvPr>
                <p:ph idx="1"/>
              </p:nvPr>
            </p:nvSpPr>
            <p:spPr>
              <a:xfrm>
                <a:off x="914400" y="1581150"/>
                <a:ext cx="10363200" cy="4610100"/>
              </a:xfrm>
            </p:spPr>
            <p:txBody>
              <a:bodyPr/>
              <a:lstStyle/>
              <a:p>
                <a:r>
                  <a:rPr lang="en-US" sz="2800" dirty="0"/>
                  <a:t>T 	mobility   delay</a:t>
                </a:r>
                <a:r>
                  <a:rPr lang="en-IN" sz="2800" dirty="0"/>
                  <a:t> </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𝜇</m:t>
                    </m:r>
                    <m:d>
                      <m:dPr>
                        <m:ctrlPr>
                          <a:rPr lang="en-US" b="0" i="1" smtClean="0">
                            <a:latin typeface="Cambria Math" panose="02040503050406030204" pitchFamily="18" charset="0"/>
                            <a:ea typeface="Cambria Math" panose="02040503050406030204" pitchFamily="18" charset="0"/>
                          </a:rPr>
                        </m:ctrlPr>
                      </m:dPr>
                      <m:e>
                        <m:sSub>
                          <m:sSubPr>
                            <m:ctrlPr>
                              <a:rPr lang="en-US" i="1" dirty="0" smtClean="0">
                                <a:solidFill>
                                  <a:schemeClr val="accent3"/>
                                </a:solidFill>
                                <a:latin typeface="Cambria Math" panose="02040503050406030204" pitchFamily="18" charset="0"/>
                              </a:rPr>
                            </m:ctrlPr>
                          </m:sSubPr>
                          <m:e>
                            <m:r>
                              <a:rPr lang="en-US" i="1" dirty="0">
                                <a:solidFill>
                                  <a:schemeClr val="accent3"/>
                                </a:solidFill>
                                <a:latin typeface="Cambria Math" panose="02040503050406030204" pitchFamily="18" charset="0"/>
                              </a:rPr>
                              <m:t>𝑇</m:t>
                            </m:r>
                          </m:e>
                          <m:sub>
                            <m:r>
                              <a:rPr lang="en-US" i="1" dirty="0">
                                <a:solidFill>
                                  <a:schemeClr val="accent3"/>
                                </a:solidFill>
                                <a:latin typeface="Cambria Math" panose="02040503050406030204" pitchFamily="18" charset="0"/>
                              </a:rPr>
                              <m:t>𝑆𝐻</m:t>
                            </m:r>
                          </m:sub>
                        </m:sSub>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dirty="0" smtClean="0">
                                        <a:solidFill>
                                          <a:schemeClr val="accent3"/>
                                        </a:solidFill>
                                        <a:latin typeface="Cambria Math" panose="02040503050406030204" pitchFamily="18" charset="0"/>
                                      </a:rPr>
                                    </m:ctrlPr>
                                  </m:sSubPr>
                                  <m:e>
                                    <m:r>
                                      <a:rPr lang="en-US" i="1" dirty="0">
                                        <a:solidFill>
                                          <a:schemeClr val="accent3"/>
                                        </a:solidFill>
                                        <a:latin typeface="Cambria Math" panose="02040503050406030204" pitchFamily="18" charset="0"/>
                                      </a:rPr>
                                      <m:t>𝑇</m:t>
                                    </m:r>
                                  </m:e>
                                  <m:sub>
                                    <m:r>
                                      <a:rPr lang="en-US" i="1" dirty="0">
                                        <a:solidFill>
                                          <a:schemeClr val="accent3"/>
                                        </a:solidFill>
                                        <a:latin typeface="Cambria Math" panose="02040503050406030204" pitchFamily="18" charset="0"/>
                                      </a:rPr>
                                      <m:t>𝑆𝐻</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0</m:t>
                                    </m:r>
                                  </m:sub>
                                </m:sSub>
                              </m:den>
                            </m:f>
                          </m:e>
                        </m:d>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p>
                    </m:sSup>
                  </m:oMath>
                </a14:m>
                <a:endParaRPr lang="en-US" dirty="0"/>
              </a:p>
              <a:p>
                <a:r>
                  <a:rPr lang="en-US" sz="2800" dirty="0"/>
                  <a:t>T	leakage current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𝑠𝑢𝑏</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0</m:t>
                        </m:r>
                      </m:sub>
                    </m:sSub>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num>
                              <m:den>
                                <m:sSub>
                                  <m:sSubPr>
                                    <m:ctrlPr>
                                      <a:rPr lang="en-US" i="1" smtClean="0">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𝑉</m:t>
                                    </m:r>
                                  </m:e>
                                  <m:sub>
                                    <m:r>
                                      <a:rPr lang="en-US" i="1">
                                        <a:solidFill>
                                          <a:schemeClr val="accent3"/>
                                        </a:solidFill>
                                        <a:latin typeface="Cambria Math" panose="02040503050406030204" pitchFamily="18" charset="0"/>
                                      </a:rPr>
                                      <m:t>𝑇</m:t>
                                    </m:r>
                                  </m:sub>
                                </m:sSub>
                              </m:den>
                            </m:f>
                          </m:sup>
                        </m:sSup>
                      </m:e>
                    </m:d>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i="1">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𝑡h</m:t>
                                </m:r>
                              </m:sub>
                            </m:sSub>
                            <m:r>
                              <a:rPr lang="en-US" i="1">
                                <a:latin typeface="Cambria Math" panose="02040503050406030204" pitchFamily="18" charset="0"/>
                              </a:rPr>
                              <m:t>+</m:t>
                            </m:r>
                            <m:r>
                              <m:rPr>
                                <m:sty m:val="p"/>
                              </m:rPr>
                              <a:rPr lang="el-GR" i="1">
                                <a:latin typeface="Cambria Math" panose="02040503050406030204" pitchFamily="18" charset="0"/>
                              </a:rPr>
                              <m:t>η</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r>
                              <a:rPr lang="en-US" i="1">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𝑘</m:t>
                                </m:r>
                              </m:e>
                              <m:sub>
                                <m:r>
                                  <m:rPr>
                                    <m:sty m:val="p"/>
                                  </m:rPr>
                                  <a:rPr lang="el-GR" i="1">
                                    <a:latin typeface="Cambria Math" panose="02040503050406030204" pitchFamily="18" charset="0"/>
                                  </a:rPr>
                                  <m:t>γ</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𝑠𝑏</m:t>
                                </m:r>
                              </m:sub>
                            </m:sSub>
                          </m:num>
                          <m:den>
                            <m:r>
                              <a:rPr lang="en-US" i="1">
                                <a:latin typeface="Cambria Math" panose="02040503050406030204" pitchFamily="18" charset="0"/>
                              </a:rPr>
                              <m:t>𝑛</m:t>
                            </m:r>
                            <m:sSub>
                              <m:sSubPr>
                                <m:ctrlPr>
                                  <a:rPr lang="en-US" i="1" smtClean="0">
                                    <a:solidFill>
                                      <a:schemeClr val="accent3"/>
                                    </a:solidFill>
                                    <a:latin typeface="Cambria Math" panose="02040503050406030204" pitchFamily="18" charset="0"/>
                                  </a:rPr>
                                </m:ctrlPr>
                              </m:sSubPr>
                              <m:e>
                                <m:r>
                                  <a:rPr lang="en-US" i="1">
                                    <a:solidFill>
                                      <a:schemeClr val="accent3"/>
                                    </a:solidFill>
                                    <a:latin typeface="Cambria Math" panose="02040503050406030204" pitchFamily="18" charset="0"/>
                                  </a:rPr>
                                  <m:t>𝑉</m:t>
                                </m:r>
                              </m:e>
                              <m:sub>
                                <m:r>
                                  <a:rPr lang="en-US" i="1">
                                    <a:solidFill>
                                      <a:schemeClr val="accent3"/>
                                    </a:solidFill>
                                    <a:latin typeface="Cambria Math" panose="02040503050406030204" pitchFamily="18" charset="0"/>
                                  </a:rPr>
                                  <m:t>𝑇</m:t>
                                </m:r>
                              </m:sub>
                            </m:sSub>
                          </m:den>
                        </m:f>
                      </m:sup>
                    </m:sSup>
                  </m:oMath>
                </a14:m>
                <a:endParaRPr lang="en-US" dirty="0"/>
              </a:p>
              <a:p>
                <a:r>
                  <a:rPr lang="en-US" sz="2800" dirty="0"/>
                  <a:t>T	lifetime of circuit</a:t>
                </a:r>
                <a:endParaRPr lang="en-IN" sz="2800" dirty="0"/>
              </a:p>
              <a:p>
                <a:pPr lvl="1"/>
                <a14:m>
                  <m:oMath xmlns:m="http://schemas.openxmlformats.org/officeDocument/2006/math">
                    <m:r>
                      <m:rPr>
                        <m:sty m:val="p"/>
                      </m:rPr>
                      <a:rPr lang="en-US" dirty="0">
                        <a:latin typeface="Cambria Math" panose="02040503050406030204" pitchFamily="18" charset="0"/>
                      </a:rPr>
                      <m:t>Δ</m:t>
                    </m:r>
                    <m:sSub>
                      <m:sSubPr>
                        <m:ctrlPr>
                          <a:rPr lang="en-US" i="1" dirty="0">
                            <a:latin typeface="Cambria Math" panose="02040503050406030204" pitchFamily="18" charset="0"/>
                          </a:rPr>
                        </m:ctrlPr>
                      </m:sSubPr>
                      <m:e>
                        <m:r>
                          <a:rPr lang="en-US" i="1" dirty="0">
                            <a:latin typeface="Cambria Math" panose="02040503050406030204" pitchFamily="18" charset="0"/>
                          </a:rPr>
                          <m:t>𝑉</m:t>
                        </m:r>
                      </m:e>
                      <m:sub>
                        <m:r>
                          <a:rPr lang="en-US" i="1" dirty="0">
                            <a:latin typeface="Cambria Math" panose="02040503050406030204" pitchFamily="18" charset="0"/>
                          </a:rPr>
                          <m:t>𝑡h</m:t>
                        </m:r>
                      </m:sub>
                    </m:sSub>
                    <m:d>
                      <m:dPr>
                        <m:ctrlPr>
                          <a:rPr lang="en-US" i="1" dirty="0">
                            <a:latin typeface="Cambria Math" panose="02040503050406030204" pitchFamily="18" charset="0"/>
                          </a:rPr>
                        </m:ctrlPr>
                      </m:dPr>
                      <m:e>
                        <m:sSub>
                          <m:sSubPr>
                            <m:ctrlPr>
                              <a:rPr lang="en-US" i="1" dirty="0" smtClean="0">
                                <a:solidFill>
                                  <a:schemeClr val="accent3"/>
                                </a:solidFill>
                                <a:latin typeface="Cambria Math" panose="02040503050406030204" pitchFamily="18" charset="0"/>
                              </a:rPr>
                            </m:ctrlPr>
                          </m:sSubPr>
                          <m:e>
                            <m:r>
                              <a:rPr lang="en-US" i="1" dirty="0">
                                <a:solidFill>
                                  <a:schemeClr val="accent3"/>
                                </a:solidFill>
                                <a:latin typeface="Cambria Math" panose="02040503050406030204" pitchFamily="18" charset="0"/>
                              </a:rPr>
                              <m:t>𝑇</m:t>
                            </m:r>
                          </m:e>
                          <m:sub>
                            <m:r>
                              <a:rPr lang="en-US" i="1" dirty="0">
                                <a:solidFill>
                                  <a:schemeClr val="accent3"/>
                                </a:solidFill>
                                <a:latin typeface="Cambria Math" panose="02040503050406030204" pitchFamily="18" charset="0"/>
                              </a:rPr>
                              <m:t>𝑆𝐻</m:t>
                            </m:r>
                          </m:sub>
                        </m:sSub>
                      </m:e>
                    </m:d>
                    <m:r>
                      <a:rPr lang="en-US" dirty="0">
                        <a:latin typeface="Cambria Math" panose="02040503050406030204" pitchFamily="18" charset="0"/>
                      </a:rPr>
                      <m:t>=</m:t>
                    </m:r>
                    <m:r>
                      <m:rPr>
                        <m:sty m:val="p"/>
                      </m:rPr>
                      <a:rPr lang="en-US" dirty="0">
                        <a:latin typeface="Cambria Math" panose="02040503050406030204" pitchFamily="18" charset="0"/>
                      </a:rPr>
                      <m:t>Δ</m:t>
                    </m:r>
                    <m:sSub>
                      <m:sSubPr>
                        <m:ctrlPr>
                          <a:rPr lang="en-US" i="1" dirty="0">
                            <a:latin typeface="Cambria Math" panose="02040503050406030204" pitchFamily="18" charset="0"/>
                          </a:rPr>
                        </m:ctrlPr>
                      </m:sSubPr>
                      <m:e>
                        <m:r>
                          <a:rPr lang="en-US" i="1" dirty="0">
                            <a:latin typeface="Cambria Math" panose="02040503050406030204" pitchFamily="18" charset="0"/>
                          </a:rPr>
                          <m:t>𝑉</m:t>
                        </m:r>
                      </m:e>
                      <m:sub>
                        <m:r>
                          <a:rPr lang="en-US" i="1" dirty="0">
                            <a:latin typeface="Cambria Math" panose="02040503050406030204" pitchFamily="18" charset="0"/>
                          </a:rPr>
                          <m:t>𝑡h</m:t>
                        </m:r>
                      </m:sub>
                    </m:sSub>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dirty="0">
                                <a:latin typeface="Cambria Math" panose="02040503050406030204" pitchFamily="18" charset="0"/>
                              </a:rPr>
                              <m:t>0</m:t>
                            </m:r>
                          </m:sub>
                        </m:sSub>
                      </m:e>
                    </m:d>
                    <m:sSup>
                      <m:sSupPr>
                        <m:ctrlPr>
                          <a:rPr lang="en-US" i="1" dirty="0">
                            <a:latin typeface="Cambria Math" panose="02040503050406030204" pitchFamily="18" charset="0"/>
                          </a:rPr>
                        </m:ctrlPr>
                      </m:sSupPr>
                      <m:e>
                        <m:r>
                          <a:rPr lang="en-US" dirty="0">
                            <a:latin typeface="Cambria Math" panose="02040503050406030204" pitchFamily="18" charset="0"/>
                          </a:rPr>
                          <m:t>ⅇ</m:t>
                        </m:r>
                      </m:e>
                      <m:sup>
                        <m:f>
                          <m:fPr>
                            <m:ctrlPr>
                              <a:rPr lang="en-US" i="1" dirty="0">
                                <a:latin typeface="Cambria Math" panose="02040503050406030204" pitchFamily="18" charset="0"/>
                              </a:rPr>
                            </m:ctrlPr>
                          </m:fPr>
                          <m:num>
                            <m:r>
                              <a:rPr lang="en-US"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𝑎</m:t>
                                </m:r>
                              </m:sub>
                            </m:sSub>
                          </m:num>
                          <m:den>
                            <m:r>
                              <a:rPr lang="en-US" i="1" dirty="0">
                                <a:latin typeface="Cambria Math" panose="02040503050406030204" pitchFamily="18" charset="0"/>
                              </a:rPr>
                              <m:t>𝐾</m:t>
                            </m:r>
                          </m:den>
                        </m:f>
                        <m:d>
                          <m:dPr>
                            <m:ctrlPr>
                              <a:rPr lang="en-US" i="1" dirty="0">
                                <a:latin typeface="Cambria Math" panose="02040503050406030204" pitchFamily="18" charset="0"/>
                              </a:rPr>
                            </m:ctrlPr>
                          </m:dPr>
                          <m:e>
                            <m:f>
                              <m:fPr>
                                <m:ctrlPr>
                                  <a:rPr lang="en-US" i="1" dirty="0">
                                    <a:latin typeface="Cambria Math" panose="02040503050406030204" pitchFamily="18" charset="0"/>
                                  </a:rPr>
                                </m:ctrlPr>
                              </m:fPr>
                              <m:num>
                                <m:r>
                                  <a:rPr lang="en-US" dirty="0">
                                    <a:latin typeface="Cambria Math" panose="02040503050406030204" pitchFamily="18" charset="0"/>
                                  </a:rPr>
                                  <m:t>1</m:t>
                                </m:r>
                              </m:num>
                              <m:den>
                                <m:sSub>
                                  <m:sSubPr>
                                    <m:ctrlPr>
                                      <a:rPr lang="en-US" i="1" dirty="0">
                                        <a:latin typeface="Cambria Math" panose="02040503050406030204" pitchFamily="18" charset="0"/>
                                      </a:rPr>
                                    </m:ctrlPr>
                                  </m:sSubPr>
                                  <m:e>
                                    <m:r>
                                      <a:rPr lang="en-US" i="1" dirty="0">
                                        <a:latin typeface="Cambria Math" panose="02040503050406030204" pitchFamily="18" charset="0"/>
                                      </a:rPr>
                                      <m:t>𝑇</m:t>
                                    </m:r>
                                  </m:e>
                                  <m:sub>
                                    <m:r>
                                      <a:rPr lang="en-US" dirty="0">
                                        <a:latin typeface="Cambria Math" panose="02040503050406030204" pitchFamily="18" charset="0"/>
                                      </a:rPr>
                                      <m:t>0</m:t>
                                    </m:r>
                                  </m:sub>
                                </m:sSub>
                              </m:den>
                            </m:f>
                            <m:r>
                              <a:rPr lang="en-US" dirty="0">
                                <a:latin typeface="Cambria Math" panose="02040503050406030204" pitchFamily="18" charset="0"/>
                              </a:rPr>
                              <m:t>−</m:t>
                            </m:r>
                            <m:f>
                              <m:fPr>
                                <m:ctrlPr>
                                  <a:rPr lang="en-US" i="1" dirty="0">
                                    <a:latin typeface="Cambria Math" panose="02040503050406030204" pitchFamily="18" charset="0"/>
                                  </a:rPr>
                                </m:ctrlPr>
                              </m:fPr>
                              <m:num>
                                <m:r>
                                  <a:rPr lang="en-US" dirty="0">
                                    <a:latin typeface="Cambria Math" panose="02040503050406030204" pitchFamily="18" charset="0"/>
                                  </a:rPr>
                                  <m:t>1</m:t>
                                </m:r>
                              </m:num>
                              <m:den>
                                <m:sSub>
                                  <m:sSubPr>
                                    <m:ctrlPr>
                                      <a:rPr lang="en-US" i="1" dirty="0" smtClean="0">
                                        <a:solidFill>
                                          <a:schemeClr val="accent3"/>
                                        </a:solidFill>
                                        <a:latin typeface="Cambria Math" panose="02040503050406030204" pitchFamily="18" charset="0"/>
                                      </a:rPr>
                                    </m:ctrlPr>
                                  </m:sSubPr>
                                  <m:e>
                                    <m:r>
                                      <a:rPr lang="en-US" i="1" dirty="0">
                                        <a:solidFill>
                                          <a:schemeClr val="accent3"/>
                                        </a:solidFill>
                                        <a:latin typeface="Cambria Math" panose="02040503050406030204" pitchFamily="18" charset="0"/>
                                      </a:rPr>
                                      <m:t>𝑇</m:t>
                                    </m:r>
                                  </m:e>
                                  <m:sub>
                                    <m:r>
                                      <a:rPr lang="en-US" i="1" dirty="0">
                                        <a:solidFill>
                                          <a:schemeClr val="accent3"/>
                                        </a:solidFill>
                                        <a:latin typeface="Cambria Math" panose="02040503050406030204" pitchFamily="18" charset="0"/>
                                      </a:rPr>
                                      <m:t>𝑆𝐻</m:t>
                                    </m:r>
                                  </m:sub>
                                </m:sSub>
                              </m:den>
                            </m:f>
                          </m:e>
                        </m:d>
                      </m:sup>
                    </m:sSup>
                  </m:oMath>
                </a14:m>
                <a:endParaRPr lang="en-US" dirty="0"/>
              </a:p>
              <a:p>
                <a:pPr marL="457238" lvl="1" indent="0">
                  <a:buNone/>
                </a:pPr>
                <a:endParaRPr lang="en-IN" sz="9600" dirty="0">
                  <a:solidFill>
                    <a:srgbClr val="FF0000"/>
                  </a:solidFill>
                </a:endParaRPr>
              </a:p>
              <a:p>
                <a:pPr lvl="1"/>
                <a:endParaRPr lang="en-US" dirty="0"/>
              </a:p>
              <a:p>
                <a:pPr marL="0" indent="0">
                  <a:buNone/>
                </a:pPr>
                <a:endParaRPr lang="en-US" sz="2800" dirty="0"/>
              </a:p>
              <a:p>
                <a:endParaRPr lang="en-IN" sz="2400" dirty="0"/>
              </a:p>
              <a:p>
                <a:endParaRPr lang="en-IN" sz="2800" dirty="0"/>
              </a:p>
            </p:txBody>
          </p:sp>
        </mc:Choice>
        <mc:Fallback xmlns="">
          <p:sp>
            <p:nvSpPr>
              <p:cNvPr id="3" name="Content Placeholder 2">
                <a:extLst>
                  <a:ext uri="{FF2B5EF4-FFF2-40B4-BE49-F238E27FC236}">
                    <a16:creationId xmlns:a16="http://schemas.microsoft.com/office/drawing/2014/main" id="{92325B78-A07E-4190-88DF-FEABEF2D7C39}"/>
                  </a:ext>
                </a:extLst>
              </p:cNvPr>
              <p:cNvSpPr>
                <a:spLocks noGrp="1" noRot="1" noChangeAspect="1" noMove="1" noResize="1" noEditPoints="1" noAdjustHandles="1" noChangeArrowheads="1" noChangeShapeType="1" noTextEdit="1"/>
              </p:cNvSpPr>
              <p:nvPr>
                <p:ph idx="1"/>
              </p:nvPr>
            </p:nvSpPr>
            <p:spPr>
              <a:xfrm>
                <a:off x="914400" y="1581150"/>
                <a:ext cx="10363200" cy="4610100"/>
              </a:xfrm>
              <a:blipFill>
                <a:blip r:embed="rId3"/>
                <a:stretch>
                  <a:fillRect l="-1294" t="-158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982EB98-04E9-4BCC-8923-748837EB9BFC}"/>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4</a:t>
            </a:r>
          </a:p>
        </p:txBody>
      </p:sp>
      <p:sp>
        <p:nvSpPr>
          <p:cNvPr id="4" name="Arrow: Down 3">
            <a:extLst>
              <a:ext uri="{FF2B5EF4-FFF2-40B4-BE49-F238E27FC236}">
                <a16:creationId xmlns:a16="http://schemas.microsoft.com/office/drawing/2014/main" id="{FDAFB887-8CEC-416E-91B5-F654823E9746}"/>
              </a:ext>
            </a:extLst>
          </p:cNvPr>
          <p:cNvSpPr/>
          <p:nvPr/>
        </p:nvSpPr>
        <p:spPr bwMode="auto">
          <a:xfrm flipV="1">
            <a:off x="4286250" y="1581150"/>
            <a:ext cx="228600" cy="4191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Arrow: Down 5">
            <a:extLst>
              <a:ext uri="{FF2B5EF4-FFF2-40B4-BE49-F238E27FC236}">
                <a16:creationId xmlns:a16="http://schemas.microsoft.com/office/drawing/2014/main" id="{2585E489-E12C-4440-8C01-046F0619AC9D}"/>
              </a:ext>
            </a:extLst>
          </p:cNvPr>
          <p:cNvSpPr/>
          <p:nvPr/>
        </p:nvSpPr>
        <p:spPr bwMode="auto">
          <a:xfrm>
            <a:off x="3114675" y="1581150"/>
            <a:ext cx="228600" cy="4191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Arrow: Down 6">
            <a:extLst>
              <a:ext uri="{FF2B5EF4-FFF2-40B4-BE49-F238E27FC236}">
                <a16:creationId xmlns:a16="http://schemas.microsoft.com/office/drawing/2014/main" id="{0A0CDA4B-86EB-4A5E-AF2E-8F767FBDDA19}"/>
              </a:ext>
            </a:extLst>
          </p:cNvPr>
          <p:cNvSpPr/>
          <p:nvPr/>
        </p:nvSpPr>
        <p:spPr bwMode="auto">
          <a:xfrm flipV="1">
            <a:off x="1571625" y="1581150"/>
            <a:ext cx="228600" cy="4191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Arrow: Down 7">
            <a:extLst>
              <a:ext uri="{FF2B5EF4-FFF2-40B4-BE49-F238E27FC236}">
                <a16:creationId xmlns:a16="http://schemas.microsoft.com/office/drawing/2014/main" id="{5BAF4B87-8C87-4C68-AF9A-C68BD46431FC}"/>
              </a:ext>
            </a:extLst>
          </p:cNvPr>
          <p:cNvSpPr/>
          <p:nvPr/>
        </p:nvSpPr>
        <p:spPr bwMode="auto">
          <a:xfrm flipV="1">
            <a:off x="1571625" y="3067050"/>
            <a:ext cx="228600" cy="4191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Arrow: Down 8">
            <a:extLst>
              <a:ext uri="{FF2B5EF4-FFF2-40B4-BE49-F238E27FC236}">
                <a16:creationId xmlns:a16="http://schemas.microsoft.com/office/drawing/2014/main" id="{26A78375-7CA5-45B4-B809-F5ECFCA99AE3}"/>
              </a:ext>
            </a:extLst>
          </p:cNvPr>
          <p:cNvSpPr/>
          <p:nvPr/>
        </p:nvSpPr>
        <p:spPr bwMode="auto">
          <a:xfrm flipV="1">
            <a:off x="4438650" y="3067050"/>
            <a:ext cx="228600" cy="4191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Arrow: Down 9">
            <a:extLst>
              <a:ext uri="{FF2B5EF4-FFF2-40B4-BE49-F238E27FC236}">
                <a16:creationId xmlns:a16="http://schemas.microsoft.com/office/drawing/2014/main" id="{52DE1330-7E4B-48B1-912E-32A764B3DADF}"/>
              </a:ext>
            </a:extLst>
          </p:cNvPr>
          <p:cNvSpPr/>
          <p:nvPr/>
        </p:nvSpPr>
        <p:spPr bwMode="auto">
          <a:xfrm flipV="1">
            <a:off x="1571625" y="4419600"/>
            <a:ext cx="228600" cy="4191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Arrow: Down 10">
            <a:extLst>
              <a:ext uri="{FF2B5EF4-FFF2-40B4-BE49-F238E27FC236}">
                <a16:creationId xmlns:a16="http://schemas.microsoft.com/office/drawing/2014/main" id="{437F5E90-390D-4944-A7F2-F3C5DE07992B}"/>
              </a:ext>
            </a:extLst>
          </p:cNvPr>
          <p:cNvSpPr/>
          <p:nvPr/>
        </p:nvSpPr>
        <p:spPr bwMode="auto">
          <a:xfrm>
            <a:off x="4629150" y="4419600"/>
            <a:ext cx="228600" cy="4191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022865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6678-1672-4D63-8E66-F839DFEFFD49}"/>
              </a:ext>
            </a:extLst>
          </p:cNvPr>
          <p:cNvSpPr>
            <a:spLocks noGrp="1"/>
          </p:cNvSpPr>
          <p:nvPr>
            <p:ph type="title"/>
          </p:nvPr>
        </p:nvSpPr>
        <p:spPr/>
        <p:txBody>
          <a:bodyPr/>
          <a:lstStyle/>
          <a:p>
            <a:r>
              <a:rPr lang="en-US" dirty="0"/>
              <a:t>Parameters Used</a:t>
            </a:r>
          </a:p>
        </p:txBody>
      </p:sp>
      <p:graphicFrame>
        <p:nvGraphicFramePr>
          <p:cNvPr id="5" name="Content Placeholder 4">
            <a:extLst>
              <a:ext uri="{FF2B5EF4-FFF2-40B4-BE49-F238E27FC236}">
                <a16:creationId xmlns:a16="http://schemas.microsoft.com/office/drawing/2014/main" id="{AED1BC7A-E6BA-4790-A337-94ECB83335C1}"/>
              </a:ext>
            </a:extLst>
          </p:cNvPr>
          <p:cNvGraphicFramePr>
            <a:graphicFrameLocks noGrp="1"/>
          </p:cNvGraphicFramePr>
          <p:nvPr>
            <p:ph idx="1"/>
            <p:extLst>
              <p:ext uri="{D42A27DB-BD31-4B8C-83A1-F6EECF244321}">
                <p14:modId xmlns:p14="http://schemas.microsoft.com/office/powerpoint/2010/main" val="1934728189"/>
              </p:ext>
            </p:extLst>
          </p:nvPr>
        </p:nvGraphicFramePr>
        <p:xfrm>
          <a:off x="468348" y="1445108"/>
          <a:ext cx="7582829" cy="4352502"/>
        </p:xfrm>
        <a:graphic>
          <a:graphicData uri="http://schemas.openxmlformats.org/drawingml/2006/table">
            <a:tbl>
              <a:tblPr firstRow="1" bandRow="1">
                <a:tableStyleId>{5C22544A-7EE6-4342-B048-85BDC9FD1C3A}</a:tableStyleId>
              </a:tblPr>
              <a:tblGrid>
                <a:gridCol w="2464420">
                  <a:extLst>
                    <a:ext uri="{9D8B030D-6E8A-4147-A177-3AD203B41FA5}">
                      <a16:colId xmlns:a16="http://schemas.microsoft.com/office/drawing/2014/main" val="852961089"/>
                    </a:ext>
                  </a:extLst>
                </a:gridCol>
                <a:gridCol w="1118004">
                  <a:extLst>
                    <a:ext uri="{9D8B030D-6E8A-4147-A177-3AD203B41FA5}">
                      <a16:colId xmlns:a16="http://schemas.microsoft.com/office/drawing/2014/main" val="3296121907"/>
                    </a:ext>
                  </a:extLst>
                </a:gridCol>
                <a:gridCol w="2573048">
                  <a:extLst>
                    <a:ext uri="{9D8B030D-6E8A-4147-A177-3AD203B41FA5}">
                      <a16:colId xmlns:a16="http://schemas.microsoft.com/office/drawing/2014/main" val="1394311360"/>
                    </a:ext>
                  </a:extLst>
                </a:gridCol>
                <a:gridCol w="1427357">
                  <a:extLst>
                    <a:ext uri="{9D8B030D-6E8A-4147-A177-3AD203B41FA5}">
                      <a16:colId xmlns:a16="http://schemas.microsoft.com/office/drawing/2014/main" val="2897601979"/>
                    </a:ext>
                  </a:extLst>
                </a:gridCol>
              </a:tblGrid>
              <a:tr h="395682">
                <a:tc gridSpan="2">
                  <a:txBody>
                    <a:bodyPr/>
                    <a:lstStyle/>
                    <a:p>
                      <a:pPr algn="ctr"/>
                      <a:r>
                        <a:rPr lang="en-US" dirty="0"/>
                        <a:t>7nm Bulk/SOI </a:t>
                      </a:r>
                      <a:r>
                        <a:rPr lang="en-US" dirty="0" err="1"/>
                        <a:t>FinFET</a:t>
                      </a:r>
                      <a:endParaRPr lang="en-US" dirty="0"/>
                    </a:p>
                  </a:txBody>
                  <a:tcPr/>
                </a:tc>
                <a:tc hMerge="1">
                  <a:txBody>
                    <a:bodyPr/>
                    <a:lstStyle/>
                    <a:p>
                      <a:endParaRPr lang="en-US" dirty="0"/>
                    </a:p>
                  </a:txBody>
                  <a:tcPr/>
                </a:tc>
                <a:tc gridSpan="2">
                  <a:txBody>
                    <a:bodyPr/>
                    <a:lstStyle/>
                    <a:p>
                      <a:pPr algn="ctr"/>
                      <a:r>
                        <a:rPr lang="en-US" dirty="0"/>
                        <a:t>5nm lateral GAAFET</a:t>
                      </a:r>
                    </a:p>
                  </a:txBody>
                  <a:tcPr/>
                </a:tc>
                <a:tc hMerge="1">
                  <a:txBody>
                    <a:bodyPr/>
                    <a:lstStyle/>
                    <a:p>
                      <a:endParaRPr lang="en-US" dirty="0"/>
                    </a:p>
                  </a:txBody>
                  <a:tcPr/>
                </a:tc>
                <a:extLst>
                  <a:ext uri="{0D108BD9-81ED-4DB2-BD59-A6C34878D82A}">
                    <a16:rowId xmlns:a16="http://schemas.microsoft.com/office/drawing/2014/main" val="3233206858"/>
                  </a:ext>
                </a:extLst>
              </a:tr>
              <a:tr h="395682">
                <a:tc>
                  <a:txBody>
                    <a:bodyPr/>
                    <a:lstStyle/>
                    <a:p>
                      <a:r>
                        <a:rPr lang="en-US" dirty="0"/>
                        <a:t>Fin width</a:t>
                      </a:r>
                    </a:p>
                  </a:txBody>
                  <a:tcPr/>
                </a:tc>
                <a:tc>
                  <a:txBody>
                    <a:bodyPr/>
                    <a:lstStyle/>
                    <a:p>
                      <a:r>
                        <a:rPr lang="en-US" dirty="0"/>
                        <a:t>7nm</a:t>
                      </a:r>
                    </a:p>
                  </a:txBody>
                  <a:tcPr/>
                </a:tc>
                <a:tc>
                  <a:txBody>
                    <a:bodyPr/>
                    <a:lstStyle/>
                    <a:p>
                      <a:r>
                        <a:rPr lang="en-US" dirty="0"/>
                        <a:t>NW diameter</a:t>
                      </a:r>
                    </a:p>
                  </a:txBody>
                  <a:tcPr/>
                </a:tc>
                <a:tc>
                  <a:txBody>
                    <a:bodyPr/>
                    <a:lstStyle/>
                    <a:p>
                      <a:r>
                        <a:rPr lang="en-US" dirty="0"/>
                        <a:t>6nm</a:t>
                      </a:r>
                    </a:p>
                  </a:txBody>
                  <a:tcPr/>
                </a:tc>
                <a:extLst>
                  <a:ext uri="{0D108BD9-81ED-4DB2-BD59-A6C34878D82A}">
                    <a16:rowId xmlns:a16="http://schemas.microsoft.com/office/drawing/2014/main" val="3211020483"/>
                  </a:ext>
                </a:extLst>
              </a:tr>
              <a:tr h="395682">
                <a:tc>
                  <a:txBody>
                    <a:bodyPr/>
                    <a:lstStyle/>
                    <a:p>
                      <a:r>
                        <a:rPr lang="en-US" dirty="0"/>
                        <a:t>Fin height</a:t>
                      </a:r>
                    </a:p>
                  </a:txBody>
                  <a:tcPr/>
                </a:tc>
                <a:tc>
                  <a:txBody>
                    <a:bodyPr/>
                    <a:lstStyle/>
                    <a:p>
                      <a:r>
                        <a:rPr lang="en-US" dirty="0"/>
                        <a:t>32nm</a:t>
                      </a:r>
                    </a:p>
                  </a:txBody>
                  <a:tcPr/>
                </a:tc>
                <a:tc>
                  <a:txBody>
                    <a:bodyPr/>
                    <a:lstStyle/>
                    <a:p>
                      <a:r>
                        <a:rPr lang="en-US" dirty="0"/>
                        <a:t>NW horizontal spacing</a:t>
                      </a:r>
                    </a:p>
                  </a:txBody>
                  <a:tcPr/>
                </a:tc>
                <a:tc>
                  <a:txBody>
                    <a:bodyPr/>
                    <a:lstStyle/>
                    <a:p>
                      <a:r>
                        <a:rPr lang="en-US" dirty="0"/>
                        <a:t>14nm</a:t>
                      </a:r>
                    </a:p>
                  </a:txBody>
                  <a:tcPr/>
                </a:tc>
                <a:extLst>
                  <a:ext uri="{0D108BD9-81ED-4DB2-BD59-A6C34878D82A}">
                    <a16:rowId xmlns:a16="http://schemas.microsoft.com/office/drawing/2014/main" val="3853008144"/>
                  </a:ext>
                </a:extLst>
              </a:tr>
              <a:tr h="395682">
                <a:tc>
                  <a:txBody>
                    <a:bodyPr/>
                    <a:lstStyle/>
                    <a:p>
                      <a:r>
                        <a:rPr lang="en-US" dirty="0"/>
                        <a:t>Fin pitch</a:t>
                      </a:r>
                    </a:p>
                  </a:txBody>
                  <a:tcPr/>
                </a:tc>
                <a:tc>
                  <a:txBody>
                    <a:bodyPr/>
                    <a:lstStyle/>
                    <a:p>
                      <a:r>
                        <a:rPr lang="en-US" dirty="0"/>
                        <a:t>27nm</a:t>
                      </a:r>
                    </a:p>
                  </a:txBody>
                  <a:tcPr/>
                </a:tc>
                <a:tc>
                  <a:txBody>
                    <a:bodyPr/>
                    <a:lstStyle/>
                    <a:p>
                      <a:r>
                        <a:rPr lang="en-US" dirty="0"/>
                        <a:t>NW vertical spacing</a:t>
                      </a:r>
                    </a:p>
                  </a:txBody>
                  <a:tcPr/>
                </a:tc>
                <a:tc>
                  <a:txBody>
                    <a:bodyPr/>
                    <a:lstStyle/>
                    <a:p>
                      <a:r>
                        <a:rPr lang="en-US" dirty="0"/>
                        <a:t>10.6nm</a:t>
                      </a:r>
                    </a:p>
                  </a:txBody>
                  <a:tcPr/>
                </a:tc>
                <a:extLst>
                  <a:ext uri="{0D108BD9-81ED-4DB2-BD59-A6C34878D82A}">
                    <a16:rowId xmlns:a16="http://schemas.microsoft.com/office/drawing/2014/main" val="2734531593"/>
                  </a:ext>
                </a:extLst>
              </a:tr>
              <a:tr h="395682">
                <a:tc>
                  <a:txBody>
                    <a:bodyPr/>
                    <a:lstStyle/>
                    <a:p>
                      <a:r>
                        <a:rPr lang="en-US" dirty="0"/>
                        <a:t>Gate length</a:t>
                      </a:r>
                    </a:p>
                  </a:txBody>
                  <a:tcPr/>
                </a:tc>
                <a:tc>
                  <a:txBody>
                    <a:bodyPr/>
                    <a:lstStyle/>
                    <a:p>
                      <a:r>
                        <a:rPr lang="en-US" dirty="0"/>
                        <a:t>20nm</a:t>
                      </a:r>
                    </a:p>
                  </a:txBody>
                  <a:tcPr/>
                </a:tc>
                <a:tc>
                  <a:txBody>
                    <a:bodyPr/>
                    <a:lstStyle/>
                    <a:p>
                      <a:r>
                        <a:rPr lang="en-US" dirty="0"/>
                        <a:t>Gate length</a:t>
                      </a:r>
                    </a:p>
                  </a:txBody>
                  <a:tcPr/>
                </a:tc>
                <a:tc>
                  <a:txBody>
                    <a:bodyPr/>
                    <a:lstStyle/>
                    <a:p>
                      <a:r>
                        <a:rPr lang="en-US" dirty="0"/>
                        <a:t>12nm</a:t>
                      </a:r>
                    </a:p>
                  </a:txBody>
                  <a:tcPr/>
                </a:tc>
                <a:extLst>
                  <a:ext uri="{0D108BD9-81ED-4DB2-BD59-A6C34878D82A}">
                    <a16:rowId xmlns:a16="http://schemas.microsoft.com/office/drawing/2014/main" val="2515609339"/>
                  </a:ext>
                </a:extLst>
              </a:tr>
              <a:tr h="395682">
                <a:tc>
                  <a:txBody>
                    <a:bodyPr/>
                    <a:lstStyle/>
                    <a:p>
                      <a:r>
                        <a:rPr lang="en-US" dirty="0"/>
                        <a:t>Gate pitch</a:t>
                      </a:r>
                    </a:p>
                  </a:txBody>
                  <a:tcPr/>
                </a:tc>
                <a:tc>
                  <a:txBody>
                    <a:bodyPr/>
                    <a:lstStyle/>
                    <a:p>
                      <a:r>
                        <a:rPr lang="en-US" dirty="0"/>
                        <a:t>55nm</a:t>
                      </a:r>
                    </a:p>
                  </a:txBody>
                  <a:tcPr/>
                </a:tc>
                <a:tc>
                  <a:txBody>
                    <a:bodyPr/>
                    <a:lstStyle/>
                    <a:p>
                      <a:r>
                        <a:rPr lang="en-US" dirty="0"/>
                        <a:t>Gate pitch</a:t>
                      </a:r>
                    </a:p>
                  </a:txBody>
                  <a:tcPr/>
                </a:tc>
                <a:tc>
                  <a:txBody>
                    <a:bodyPr/>
                    <a:lstStyle/>
                    <a:p>
                      <a:r>
                        <a:rPr lang="en-US" dirty="0"/>
                        <a:t>33nm</a:t>
                      </a:r>
                    </a:p>
                  </a:txBody>
                  <a:tcPr/>
                </a:tc>
                <a:extLst>
                  <a:ext uri="{0D108BD9-81ED-4DB2-BD59-A6C34878D82A}">
                    <a16:rowId xmlns:a16="http://schemas.microsoft.com/office/drawing/2014/main" val="3803957500"/>
                  </a:ext>
                </a:extLst>
              </a:tr>
              <a:tr h="395682">
                <a:tc>
                  <a:txBody>
                    <a:bodyPr/>
                    <a:lstStyle/>
                    <a:p>
                      <a:r>
                        <a:rPr lang="en-US" dirty="0"/>
                        <a:t>Oxide thickness</a:t>
                      </a:r>
                    </a:p>
                  </a:txBody>
                  <a:tcPr/>
                </a:tc>
                <a:tc>
                  <a:txBody>
                    <a:bodyPr/>
                    <a:lstStyle/>
                    <a:p>
                      <a:r>
                        <a:rPr lang="en-US" dirty="0"/>
                        <a:t>1.8nm</a:t>
                      </a:r>
                    </a:p>
                  </a:txBody>
                  <a:tcPr/>
                </a:tc>
                <a:tc>
                  <a:txBody>
                    <a:bodyPr/>
                    <a:lstStyle/>
                    <a:p>
                      <a:r>
                        <a:rPr lang="en-US" dirty="0"/>
                        <a:t>Oxide thickness</a:t>
                      </a:r>
                    </a:p>
                  </a:txBody>
                  <a:tcPr/>
                </a:tc>
                <a:tc>
                  <a:txBody>
                    <a:bodyPr/>
                    <a:lstStyle/>
                    <a:p>
                      <a:r>
                        <a:rPr lang="en-US" dirty="0"/>
                        <a:t>1nm</a:t>
                      </a:r>
                    </a:p>
                  </a:txBody>
                  <a:tcPr/>
                </a:tc>
                <a:extLst>
                  <a:ext uri="{0D108BD9-81ED-4DB2-BD59-A6C34878D82A}">
                    <a16:rowId xmlns:a16="http://schemas.microsoft.com/office/drawing/2014/main" val="340698393"/>
                  </a:ext>
                </a:extLst>
              </a:tr>
              <a:tr h="395682">
                <a:tc>
                  <a:txBody>
                    <a:bodyPr/>
                    <a:lstStyle/>
                    <a:p>
                      <a:r>
                        <a:rPr lang="en-US" dirty="0"/>
                        <a:t>SOI BOX thickness</a:t>
                      </a:r>
                    </a:p>
                  </a:txBody>
                  <a:tcPr/>
                </a:tc>
                <a:tc>
                  <a:txBody>
                    <a:bodyPr/>
                    <a:lstStyle/>
                    <a:p>
                      <a:r>
                        <a:rPr lang="en-US" dirty="0"/>
                        <a:t>140nm</a:t>
                      </a:r>
                    </a:p>
                  </a:txBody>
                  <a:tcPr/>
                </a:tc>
                <a:tc>
                  <a:txBody>
                    <a:bodyPr/>
                    <a:lstStyle/>
                    <a:p>
                      <a:r>
                        <a:rPr lang="en-US" dirty="0"/>
                        <a:t>SOI BOX thickness</a:t>
                      </a:r>
                    </a:p>
                  </a:txBody>
                  <a:tcPr/>
                </a:tc>
                <a:tc>
                  <a:txBody>
                    <a:bodyPr/>
                    <a:lstStyle/>
                    <a:p>
                      <a:r>
                        <a:rPr lang="en-US" dirty="0"/>
                        <a:t>140nm</a:t>
                      </a:r>
                    </a:p>
                  </a:txBody>
                  <a:tcPr/>
                </a:tc>
                <a:extLst>
                  <a:ext uri="{0D108BD9-81ED-4DB2-BD59-A6C34878D82A}">
                    <a16:rowId xmlns:a16="http://schemas.microsoft.com/office/drawing/2014/main" val="994697754"/>
                  </a:ext>
                </a:extLst>
              </a:tr>
              <a:tr h="395682">
                <a:tc>
                  <a:txBody>
                    <a:bodyPr/>
                    <a:lstStyle/>
                    <a:p>
                      <a:r>
                        <a:rPr lang="en-US" dirty="0"/>
                        <a:t>Substrate thickness</a:t>
                      </a:r>
                    </a:p>
                  </a:txBody>
                  <a:tcPr/>
                </a:tc>
                <a:tc>
                  <a:txBody>
                    <a:bodyPr/>
                    <a:lstStyle/>
                    <a:p>
                      <a:pPr marL="0" marR="0" lvl="0" indent="0" algn="l" defTabSz="457239" rtl="0" eaLnBrk="1" fontAlgn="auto" latinLnBrk="0" hangingPunct="1">
                        <a:lnSpc>
                          <a:spcPct val="100000"/>
                        </a:lnSpc>
                        <a:spcBef>
                          <a:spcPts val="0"/>
                        </a:spcBef>
                        <a:spcAft>
                          <a:spcPts val="0"/>
                        </a:spcAft>
                        <a:buClrTx/>
                        <a:buSzTx/>
                        <a:buFontTx/>
                        <a:buNone/>
                        <a:tabLst/>
                        <a:defRPr/>
                      </a:pPr>
                      <a:r>
                        <a:rPr lang="en-US" dirty="0"/>
                        <a:t>1µm</a:t>
                      </a:r>
                    </a:p>
                  </a:txBody>
                  <a:tcPr/>
                </a:tc>
                <a:tc>
                  <a:txBody>
                    <a:bodyPr/>
                    <a:lstStyle/>
                    <a:p>
                      <a:r>
                        <a:rPr lang="en-US" dirty="0"/>
                        <a:t>Substrate thickness</a:t>
                      </a:r>
                    </a:p>
                  </a:txBody>
                  <a:tcPr/>
                </a:tc>
                <a:tc>
                  <a:txBody>
                    <a:bodyPr/>
                    <a:lstStyle/>
                    <a:p>
                      <a:r>
                        <a:rPr lang="en-US" dirty="0"/>
                        <a:t>1µm</a:t>
                      </a:r>
                    </a:p>
                  </a:txBody>
                  <a:tcPr/>
                </a:tc>
                <a:extLst>
                  <a:ext uri="{0D108BD9-81ED-4DB2-BD59-A6C34878D82A}">
                    <a16:rowId xmlns:a16="http://schemas.microsoft.com/office/drawing/2014/main" val="1124146624"/>
                  </a:ext>
                </a:extLst>
              </a:tr>
              <a:tr h="395682">
                <a:tc>
                  <a:txBody>
                    <a:bodyPr/>
                    <a:lstStyle/>
                    <a:p>
                      <a:r>
                        <a:rPr lang="en-US" dirty="0"/>
                        <a:t>Contact width/length</a:t>
                      </a:r>
                    </a:p>
                  </a:txBody>
                  <a:tcPr/>
                </a:tc>
                <a:tc>
                  <a:txBody>
                    <a:bodyPr/>
                    <a:lstStyle/>
                    <a:p>
                      <a:r>
                        <a:rPr lang="en-US" dirty="0"/>
                        <a:t>18nm</a:t>
                      </a:r>
                    </a:p>
                  </a:txBody>
                  <a:tcPr/>
                </a:tc>
                <a:tc>
                  <a:txBody>
                    <a:bodyPr/>
                    <a:lstStyle/>
                    <a:p>
                      <a:r>
                        <a:rPr lang="en-US" dirty="0"/>
                        <a:t>Contact width/length</a:t>
                      </a:r>
                    </a:p>
                  </a:txBody>
                  <a:tcPr/>
                </a:tc>
                <a:tc>
                  <a:txBody>
                    <a:bodyPr/>
                    <a:lstStyle/>
                    <a:p>
                      <a:r>
                        <a:rPr lang="en-US" dirty="0"/>
                        <a:t>10nm</a:t>
                      </a:r>
                    </a:p>
                  </a:txBody>
                  <a:tcPr/>
                </a:tc>
                <a:extLst>
                  <a:ext uri="{0D108BD9-81ED-4DB2-BD59-A6C34878D82A}">
                    <a16:rowId xmlns:a16="http://schemas.microsoft.com/office/drawing/2014/main" val="1929627261"/>
                  </a:ext>
                </a:extLst>
              </a:tr>
              <a:tr h="395682">
                <a:tc>
                  <a:txBody>
                    <a:bodyPr/>
                    <a:lstStyle/>
                    <a:p>
                      <a:r>
                        <a:rPr lang="en-US" dirty="0"/>
                        <a:t>Gate to contact </a:t>
                      </a:r>
                    </a:p>
                  </a:txBody>
                  <a:tcPr/>
                </a:tc>
                <a:tc>
                  <a:txBody>
                    <a:bodyPr/>
                    <a:lstStyle/>
                    <a:p>
                      <a:r>
                        <a:rPr lang="en-US" dirty="0"/>
                        <a:t>8nm</a:t>
                      </a:r>
                    </a:p>
                  </a:txBody>
                  <a:tcPr/>
                </a:tc>
                <a:tc>
                  <a:txBody>
                    <a:bodyPr/>
                    <a:lstStyle/>
                    <a:p>
                      <a:r>
                        <a:rPr lang="en-US" dirty="0"/>
                        <a:t>Gate to contact</a:t>
                      </a:r>
                    </a:p>
                  </a:txBody>
                  <a:tcPr/>
                </a:tc>
                <a:tc>
                  <a:txBody>
                    <a:bodyPr/>
                    <a:lstStyle/>
                    <a:p>
                      <a:r>
                        <a:rPr lang="en-US" dirty="0"/>
                        <a:t>4nm</a:t>
                      </a:r>
                    </a:p>
                  </a:txBody>
                  <a:tcPr/>
                </a:tc>
                <a:extLst>
                  <a:ext uri="{0D108BD9-81ED-4DB2-BD59-A6C34878D82A}">
                    <a16:rowId xmlns:a16="http://schemas.microsoft.com/office/drawing/2014/main" val="1179872819"/>
                  </a:ext>
                </a:extLst>
              </a:tr>
            </a:tbl>
          </a:graphicData>
        </a:graphic>
      </p:graphicFrame>
      <p:graphicFrame>
        <p:nvGraphicFramePr>
          <p:cNvPr id="9" name="Table 8">
            <a:extLst>
              <a:ext uri="{FF2B5EF4-FFF2-40B4-BE49-F238E27FC236}">
                <a16:creationId xmlns:a16="http://schemas.microsoft.com/office/drawing/2014/main" id="{51A5E906-1826-4421-88A5-B9A7DA03BBF5}"/>
              </a:ext>
            </a:extLst>
          </p:cNvPr>
          <p:cNvGraphicFramePr>
            <a:graphicFrameLocks noGrp="1"/>
          </p:cNvGraphicFramePr>
          <p:nvPr>
            <p:extLst>
              <p:ext uri="{D42A27DB-BD31-4B8C-83A1-F6EECF244321}">
                <p14:modId xmlns:p14="http://schemas.microsoft.com/office/powerpoint/2010/main" val="2569332449"/>
              </p:ext>
            </p:extLst>
          </p:nvPr>
        </p:nvGraphicFramePr>
        <p:xfrm>
          <a:off x="8274202" y="1397522"/>
          <a:ext cx="3672474" cy="4450366"/>
        </p:xfrm>
        <a:graphic>
          <a:graphicData uri="http://schemas.openxmlformats.org/drawingml/2006/table">
            <a:tbl>
              <a:tblPr firstRow="1" bandRow="1">
                <a:tableStyleId>{5C22544A-7EE6-4342-B048-85BDC9FD1C3A}</a:tableStyleId>
              </a:tblPr>
              <a:tblGrid>
                <a:gridCol w="1092822">
                  <a:extLst>
                    <a:ext uri="{9D8B030D-6E8A-4147-A177-3AD203B41FA5}">
                      <a16:colId xmlns:a16="http://schemas.microsoft.com/office/drawing/2014/main" val="946870337"/>
                    </a:ext>
                  </a:extLst>
                </a:gridCol>
                <a:gridCol w="1553282">
                  <a:extLst>
                    <a:ext uri="{9D8B030D-6E8A-4147-A177-3AD203B41FA5}">
                      <a16:colId xmlns:a16="http://schemas.microsoft.com/office/drawing/2014/main" val="2603844371"/>
                    </a:ext>
                  </a:extLst>
                </a:gridCol>
                <a:gridCol w="1026370">
                  <a:extLst>
                    <a:ext uri="{9D8B030D-6E8A-4147-A177-3AD203B41FA5}">
                      <a16:colId xmlns:a16="http://schemas.microsoft.com/office/drawing/2014/main" val="366511823"/>
                    </a:ext>
                  </a:extLst>
                </a:gridCol>
              </a:tblGrid>
              <a:tr h="521552">
                <a:tc>
                  <a:txBody>
                    <a:bodyPr/>
                    <a:lstStyle/>
                    <a:p>
                      <a:r>
                        <a:rPr lang="en-US" dirty="0"/>
                        <a:t>Material</a:t>
                      </a:r>
                    </a:p>
                  </a:txBody>
                  <a:tcPr/>
                </a:tc>
                <a:tc>
                  <a:txBody>
                    <a:bodyPr/>
                    <a:lstStyle/>
                    <a:p>
                      <a:r>
                        <a:rPr lang="en-US" dirty="0"/>
                        <a:t>Location</a:t>
                      </a:r>
                    </a:p>
                  </a:txBody>
                  <a:tcPr/>
                </a:tc>
                <a:tc>
                  <a:txBody>
                    <a:bodyPr/>
                    <a:lstStyle/>
                    <a:p>
                      <a:r>
                        <a:rPr lang="en-US" dirty="0"/>
                        <a:t>K (W/</a:t>
                      </a:r>
                      <a:r>
                        <a:rPr lang="en-US" dirty="0" err="1"/>
                        <a:t>mK</a:t>
                      </a:r>
                      <a:r>
                        <a:rPr lang="en-US" dirty="0"/>
                        <a:t>)</a:t>
                      </a:r>
                    </a:p>
                  </a:txBody>
                  <a:tcPr/>
                </a:tc>
                <a:extLst>
                  <a:ext uri="{0D108BD9-81ED-4DB2-BD59-A6C34878D82A}">
                    <a16:rowId xmlns:a16="http://schemas.microsoft.com/office/drawing/2014/main" val="2455767657"/>
                  </a:ext>
                </a:extLst>
              </a:tr>
              <a:tr h="521552">
                <a:tc>
                  <a:txBody>
                    <a:bodyPr/>
                    <a:lstStyle/>
                    <a:p>
                      <a:r>
                        <a:rPr lang="en-US" dirty="0"/>
                        <a:t>Si</a:t>
                      </a:r>
                    </a:p>
                  </a:txBody>
                  <a:tcPr/>
                </a:tc>
                <a:tc>
                  <a:txBody>
                    <a:bodyPr/>
                    <a:lstStyle/>
                    <a:p>
                      <a:r>
                        <a:rPr lang="en-US" dirty="0"/>
                        <a:t>Fins</a:t>
                      </a:r>
                    </a:p>
                  </a:txBody>
                  <a:tcPr/>
                </a:tc>
                <a:tc>
                  <a:txBody>
                    <a:bodyPr/>
                    <a:lstStyle/>
                    <a:p>
                      <a:r>
                        <a:rPr lang="en-US" dirty="0"/>
                        <a:t>13</a:t>
                      </a:r>
                    </a:p>
                  </a:txBody>
                  <a:tcPr/>
                </a:tc>
                <a:extLst>
                  <a:ext uri="{0D108BD9-81ED-4DB2-BD59-A6C34878D82A}">
                    <a16:rowId xmlns:a16="http://schemas.microsoft.com/office/drawing/2014/main" val="3976125139"/>
                  </a:ext>
                </a:extLst>
              </a:tr>
              <a:tr h="521552">
                <a:tc>
                  <a:txBody>
                    <a:bodyPr/>
                    <a:lstStyle/>
                    <a:p>
                      <a:r>
                        <a:rPr lang="en-US" dirty="0"/>
                        <a:t>Si</a:t>
                      </a:r>
                    </a:p>
                  </a:txBody>
                  <a:tcPr/>
                </a:tc>
                <a:tc>
                  <a:txBody>
                    <a:bodyPr/>
                    <a:lstStyle/>
                    <a:p>
                      <a:r>
                        <a:rPr lang="en-US" dirty="0"/>
                        <a:t>Nanowires</a:t>
                      </a:r>
                    </a:p>
                  </a:txBody>
                  <a:tcPr/>
                </a:tc>
                <a:tc>
                  <a:txBody>
                    <a:bodyPr/>
                    <a:lstStyle/>
                    <a:p>
                      <a:r>
                        <a:rPr lang="en-US" dirty="0"/>
                        <a:t>5</a:t>
                      </a:r>
                    </a:p>
                  </a:txBody>
                  <a:tcPr/>
                </a:tc>
                <a:extLst>
                  <a:ext uri="{0D108BD9-81ED-4DB2-BD59-A6C34878D82A}">
                    <a16:rowId xmlns:a16="http://schemas.microsoft.com/office/drawing/2014/main" val="2768138567"/>
                  </a:ext>
                </a:extLst>
              </a:tr>
              <a:tr h="521552">
                <a:tc>
                  <a:txBody>
                    <a:bodyPr/>
                    <a:lstStyle/>
                    <a:p>
                      <a:r>
                        <a:rPr lang="en-US" dirty="0"/>
                        <a:t>Si</a:t>
                      </a:r>
                    </a:p>
                  </a:txBody>
                  <a:tcPr/>
                </a:tc>
                <a:tc>
                  <a:txBody>
                    <a:bodyPr/>
                    <a:lstStyle/>
                    <a:p>
                      <a:r>
                        <a:rPr lang="en-US" dirty="0"/>
                        <a:t>Substrate</a:t>
                      </a:r>
                    </a:p>
                  </a:txBody>
                  <a:tcPr/>
                </a:tc>
                <a:tc>
                  <a:txBody>
                    <a:bodyPr/>
                    <a:lstStyle/>
                    <a:p>
                      <a:r>
                        <a:rPr lang="en-US" dirty="0"/>
                        <a:t>148</a:t>
                      </a:r>
                    </a:p>
                  </a:txBody>
                  <a:tcPr/>
                </a:tc>
                <a:extLst>
                  <a:ext uri="{0D108BD9-81ED-4DB2-BD59-A6C34878D82A}">
                    <a16:rowId xmlns:a16="http://schemas.microsoft.com/office/drawing/2014/main" val="2067496103"/>
                  </a:ext>
                </a:extLst>
              </a:tr>
              <a:tr h="521552">
                <a:tc>
                  <a:txBody>
                    <a:bodyPr/>
                    <a:lstStyle/>
                    <a:p>
                      <a:r>
                        <a:rPr lang="en-US" dirty="0"/>
                        <a:t>Cu</a:t>
                      </a:r>
                    </a:p>
                  </a:txBody>
                  <a:tcPr/>
                </a:tc>
                <a:tc>
                  <a:txBody>
                    <a:bodyPr/>
                    <a:lstStyle/>
                    <a:p>
                      <a:r>
                        <a:rPr lang="en-US" dirty="0"/>
                        <a:t>Interconnect</a:t>
                      </a:r>
                    </a:p>
                  </a:txBody>
                  <a:tcPr/>
                </a:tc>
                <a:tc>
                  <a:txBody>
                    <a:bodyPr/>
                    <a:lstStyle/>
                    <a:p>
                      <a:r>
                        <a:rPr lang="en-US" dirty="0"/>
                        <a:t>424</a:t>
                      </a:r>
                    </a:p>
                  </a:txBody>
                  <a:tcPr/>
                </a:tc>
                <a:extLst>
                  <a:ext uri="{0D108BD9-81ED-4DB2-BD59-A6C34878D82A}">
                    <a16:rowId xmlns:a16="http://schemas.microsoft.com/office/drawing/2014/main" val="854399295"/>
                  </a:ext>
                </a:extLst>
              </a:tr>
              <a:tr h="521552">
                <a:tc>
                  <a:txBody>
                    <a:bodyPr/>
                    <a:lstStyle/>
                    <a:p>
                      <a:r>
                        <a:rPr lang="en-US" dirty="0"/>
                        <a:t>SiO2</a:t>
                      </a:r>
                    </a:p>
                  </a:txBody>
                  <a:tcPr/>
                </a:tc>
                <a:tc>
                  <a:txBody>
                    <a:bodyPr/>
                    <a:lstStyle/>
                    <a:p>
                      <a:r>
                        <a:rPr lang="en-US" dirty="0"/>
                        <a:t>SOI BOX</a:t>
                      </a:r>
                    </a:p>
                  </a:txBody>
                  <a:tcPr/>
                </a:tc>
                <a:tc>
                  <a:txBody>
                    <a:bodyPr/>
                    <a:lstStyle/>
                    <a:p>
                      <a:r>
                        <a:rPr lang="en-US" dirty="0"/>
                        <a:t>0.8</a:t>
                      </a:r>
                    </a:p>
                  </a:txBody>
                  <a:tcPr/>
                </a:tc>
                <a:extLst>
                  <a:ext uri="{0D108BD9-81ED-4DB2-BD59-A6C34878D82A}">
                    <a16:rowId xmlns:a16="http://schemas.microsoft.com/office/drawing/2014/main" val="344355032"/>
                  </a:ext>
                </a:extLst>
              </a:tr>
              <a:tr h="521552">
                <a:tc>
                  <a:txBody>
                    <a:bodyPr/>
                    <a:lstStyle/>
                    <a:p>
                      <a:r>
                        <a:rPr lang="en-US" dirty="0"/>
                        <a:t>HfO2</a:t>
                      </a:r>
                    </a:p>
                  </a:txBody>
                  <a:tcPr/>
                </a:tc>
                <a:tc>
                  <a:txBody>
                    <a:bodyPr/>
                    <a:lstStyle/>
                    <a:p>
                      <a:r>
                        <a:rPr lang="en-US" dirty="0"/>
                        <a:t>Gate dielectric</a:t>
                      </a:r>
                    </a:p>
                  </a:txBody>
                  <a:tcPr/>
                </a:tc>
                <a:tc>
                  <a:txBody>
                    <a:bodyPr/>
                    <a:lstStyle/>
                    <a:p>
                      <a:r>
                        <a:rPr lang="en-US" dirty="0"/>
                        <a:t>0.27</a:t>
                      </a:r>
                    </a:p>
                  </a:txBody>
                  <a:tcPr/>
                </a:tc>
                <a:extLst>
                  <a:ext uri="{0D108BD9-81ED-4DB2-BD59-A6C34878D82A}">
                    <a16:rowId xmlns:a16="http://schemas.microsoft.com/office/drawing/2014/main" val="866524950"/>
                  </a:ext>
                </a:extLst>
              </a:tr>
              <a:tr h="521552">
                <a:tc>
                  <a:txBody>
                    <a:bodyPr/>
                    <a:lstStyle/>
                    <a:p>
                      <a:r>
                        <a:rPr lang="en-US" dirty="0"/>
                        <a:t>Metal</a:t>
                      </a:r>
                    </a:p>
                  </a:txBody>
                  <a:tcPr/>
                </a:tc>
                <a:tc>
                  <a:txBody>
                    <a:bodyPr/>
                    <a:lstStyle/>
                    <a:p>
                      <a:r>
                        <a:rPr lang="en-US" dirty="0"/>
                        <a:t>Gate</a:t>
                      </a:r>
                    </a:p>
                  </a:txBody>
                  <a:tcPr/>
                </a:tc>
                <a:tc>
                  <a:txBody>
                    <a:bodyPr/>
                    <a:lstStyle/>
                    <a:p>
                      <a:r>
                        <a:rPr lang="en-US" dirty="0"/>
                        <a:t>48</a:t>
                      </a:r>
                    </a:p>
                  </a:txBody>
                  <a:tcPr/>
                </a:tc>
                <a:extLst>
                  <a:ext uri="{0D108BD9-81ED-4DB2-BD59-A6C34878D82A}">
                    <a16:rowId xmlns:a16="http://schemas.microsoft.com/office/drawing/2014/main" val="4008930240"/>
                  </a:ext>
                </a:extLst>
              </a:tr>
            </a:tbl>
          </a:graphicData>
        </a:graphic>
      </p:graphicFrame>
    </p:spTree>
    <p:extLst>
      <p:ext uri="{BB962C8B-B14F-4D97-AF65-F5344CB8AC3E}">
        <p14:creationId xmlns:p14="http://schemas.microsoft.com/office/powerpoint/2010/main" val="2717374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C879-9B92-4451-ABFA-8EF15E7E3462}"/>
              </a:ext>
            </a:extLst>
          </p:cNvPr>
          <p:cNvSpPr>
            <a:spLocks noGrp="1"/>
          </p:cNvSpPr>
          <p:nvPr>
            <p:ph type="title"/>
          </p:nvPr>
        </p:nvSpPr>
        <p:spPr/>
        <p:txBody>
          <a:bodyPr/>
          <a:lstStyle/>
          <a:p>
            <a:r>
              <a:rPr lang="en-US" dirty="0"/>
              <a:t>Look-up-table (LUT) Characterization</a:t>
            </a:r>
            <a:endParaRPr lang="en-IN" dirty="0"/>
          </a:p>
        </p:txBody>
      </p:sp>
      <p:sp>
        <p:nvSpPr>
          <p:cNvPr id="5" name="TextBox 4">
            <a:extLst>
              <a:ext uri="{FF2B5EF4-FFF2-40B4-BE49-F238E27FC236}">
                <a16:creationId xmlns:a16="http://schemas.microsoft.com/office/drawing/2014/main" id="{AA33D560-694A-4E35-B2C7-0FA8B9D93985}"/>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7</a:t>
            </a:r>
          </a:p>
        </p:txBody>
      </p:sp>
      <mc:AlternateContent xmlns:mc="http://schemas.openxmlformats.org/markup-compatibility/2006" xmlns:a14="http://schemas.microsoft.com/office/drawing/2010/main">
        <mc:Choice Requires="a14">
          <p:sp>
            <p:nvSpPr>
              <p:cNvPr id="44" name="Content Placeholder 2">
                <a:extLst>
                  <a:ext uri="{FF2B5EF4-FFF2-40B4-BE49-F238E27FC236}">
                    <a16:creationId xmlns:a16="http://schemas.microsoft.com/office/drawing/2014/main" id="{F92D3931-BB7F-4257-AD53-1D00B77E4F48}"/>
                  </a:ext>
                </a:extLst>
              </p:cNvPr>
              <p:cNvSpPr>
                <a:spLocks noGrp="1"/>
              </p:cNvSpPr>
              <p:nvPr>
                <p:ph idx="1"/>
              </p:nvPr>
            </p:nvSpPr>
            <p:spPr>
              <a:xfrm>
                <a:off x="5424110" y="2314617"/>
                <a:ext cx="6340839" cy="4241800"/>
              </a:xfrm>
            </p:spPr>
            <p:txBody>
              <a:bodyPr/>
              <a:lstStyle/>
              <a:p>
                <a:r>
                  <a:rPr lang="en-IN" sz="2800" dirty="0"/>
                  <a:t>FDM simulation is computationally expensive</a:t>
                </a:r>
              </a:p>
              <a:p>
                <a:r>
                  <a:rPr lang="en-IN" sz="2800" dirty="0"/>
                  <a:t>Temperature in one transistor impacts the temperature within the other transistors</a:t>
                </a:r>
              </a:p>
              <a:p>
                <a14:m>
                  <m:oMath xmlns:m="http://schemas.openxmlformats.org/officeDocument/2006/math">
                    <m:r>
                      <a:rPr lang="en-US" sz="2800" b="0" i="1" smtClean="0">
                        <a:latin typeface="Cambria Math" panose="02040503050406030204" pitchFamily="18" charset="0"/>
                      </a:rPr>
                      <m:t>𝐺𝑇</m:t>
                    </m:r>
                    <m:r>
                      <a:rPr lang="en-US" sz="2800" b="0" i="1" smtClean="0">
                        <a:latin typeface="Cambria Math" panose="02040503050406030204" pitchFamily="18" charset="0"/>
                      </a:rPr>
                      <m:t>=</m:t>
                    </m:r>
                    <m:r>
                      <a:rPr lang="en-US" sz="2800" b="0" i="1" smtClean="0">
                        <a:latin typeface="Cambria Math" panose="02040503050406030204" pitchFamily="18" charset="0"/>
                      </a:rPr>
                      <m:t>𝑃</m:t>
                    </m:r>
                  </m:oMath>
                </a14:m>
                <a:r>
                  <a:rPr lang="en-IN" sz="2800" dirty="0"/>
                  <a:t> is a linear system</a:t>
                </a:r>
              </a:p>
              <a:p>
                <a:pPr lvl="1"/>
                <a:r>
                  <a:rPr lang="en-IN" sz="2400" dirty="0"/>
                  <a:t>Principle of superposition is leveraged</a:t>
                </a:r>
              </a:p>
              <a:p>
                <a:endParaRPr lang="en-IN" sz="2400" dirty="0"/>
              </a:p>
              <a:p>
                <a:endParaRPr lang="en-IN" sz="2800" dirty="0"/>
              </a:p>
              <a:p>
                <a:endParaRPr lang="en-IN" sz="2800" dirty="0"/>
              </a:p>
            </p:txBody>
          </p:sp>
        </mc:Choice>
        <mc:Fallback xmlns="">
          <p:sp>
            <p:nvSpPr>
              <p:cNvPr id="44" name="Content Placeholder 2">
                <a:extLst>
                  <a:ext uri="{FF2B5EF4-FFF2-40B4-BE49-F238E27FC236}">
                    <a16:creationId xmlns:a16="http://schemas.microsoft.com/office/drawing/2014/main" id="{F92D3931-BB7F-4257-AD53-1D00B77E4F48}"/>
                  </a:ext>
                </a:extLst>
              </p:cNvPr>
              <p:cNvSpPr>
                <a:spLocks noGrp="1" noRot="1" noChangeAspect="1" noMove="1" noResize="1" noEditPoints="1" noAdjustHandles="1" noChangeArrowheads="1" noChangeShapeType="1" noTextEdit="1"/>
              </p:cNvSpPr>
              <p:nvPr>
                <p:ph idx="1"/>
              </p:nvPr>
            </p:nvSpPr>
            <p:spPr>
              <a:xfrm>
                <a:off x="5424110" y="2314617"/>
                <a:ext cx="6340839" cy="4241800"/>
              </a:xfrm>
              <a:blipFill>
                <a:blip r:embed="rId2"/>
                <a:stretch>
                  <a:fillRect l="-2115" t="-1868"/>
                </a:stretch>
              </a:blipFill>
            </p:spPr>
            <p:txBody>
              <a:bodyPr/>
              <a:lstStyle/>
              <a:p>
                <a:r>
                  <a:rPr lang="en-US">
                    <a:noFill/>
                  </a:rPr>
                  <a:t> </a:t>
                </a:r>
              </a:p>
            </p:txBody>
          </p:sp>
        </mc:Fallback>
      </mc:AlternateContent>
      <p:sp>
        <p:nvSpPr>
          <p:cNvPr id="79" name="TextBox 78">
            <a:extLst>
              <a:ext uri="{FF2B5EF4-FFF2-40B4-BE49-F238E27FC236}">
                <a16:creationId xmlns:a16="http://schemas.microsoft.com/office/drawing/2014/main" id="{535AC7B3-0C6D-425E-BE8A-07346786E93A}"/>
              </a:ext>
            </a:extLst>
          </p:cNvPr>
          <p:cNvSpPr txBox="1"/>
          <p:nvPr/>
        </p:nvSpPr>
        <p:spPr>
          <a:xfrm>
            <a:off x="1659052" y="5830039"/>
            <a:ext cx="1180617" cy="369332"/>
          </a:xfrm>
          <a:prstGeom prst="rect">
            <a:avLst/>
          </a:prstGeom>
          <a:noFill/>
        </p:spPr>
        <p:txBody>
          <a:bodyPr wrap="square" rtlCol="0">
            <a:spAutoFit/>
          </a:bodyPr>
          <a:lstStyle/>
          <a:p>
            <a:r>
              <a:rPr lang="en-US" dirty="0"/>
              <a:t>Contact</a:t>
            </a:r>
          </a:p>
        </p:txBody>
      </p:sp>
      <p:sp>
        <p:nvSpPr>
          <p:cNvPr id="80" name="TextBox 79">
            <a:extLst>
              <a:ext uri="{FF2B5EF4-FFF2-40B4-BE49-F238E27FC236}">
                <a16:creationId xmlns:a16="http://schemas.microsoft.com/office/drawing/2014/main" id="{DC2E820F-273D-4D25-9C5F-3ABFAD8E7EAC}"/>
              </a:ext>
            </a:extLst>
          </p:cNvPr>
          <p:cNvSpPr txBox="1"/>
          <p:nvPr/>
        </p:nvSpPr>
        <p:spPr>
          <a:xfrm>
            <a:off x="2875859" y="5815240"/>
            <a:ext cx="1663664" cy="369332"/>
          </a:xfrm>
          <a:prstGeom prst="rect">
            <a:avLst/>
          </a:prstGeom>
          <a:noFill/>
        </p:spPr>
        <p:txBody>
          <a:bodyPr wrap="square" rtlCol="0">
            <a:spAutoFit/>
          </a:bodyPr>
          <a:lstStyle/>
          <a:p>
            <a:r>
              <a:rPr lang="en-US" dirty="0"/>
              <a:t>Gate terminal</a:t>
            </a:r>
          </a:p>
        </p:txBody>
      </p:sp>
      <p:sp>
        <p:nvSpPr>
          <p:cNvPr id="81" name="TextBox 80">
            <a:extLst>
              <a:ext uri="{FF2B5EF4-FFF2-40B4-BE49-F238E27FC236}">
                <a16:creationId xmlns:a16="http://schemas.microsoft.com/office/drawing/2014/main" id="{32E5F123-89B7-42FD-9591-CC3FD7A7FED1}"/>
              </a:ext>
            </a:extLst>
          </p:cNvPr>
          <p:cNvSpPr txBox="1"/>
          <p:nvPr/>
        </p:nvSpPr>
        <p:spPr>
          <a:xfrm>
            <a:off x="760156" y="1544990"/>
            <a:ext cx="1630680" cy="646331"/>
          </a:xfrm>
          <a:prstGeom prst="rect">
            <a:avLst/>
          </a:prstGeom>
          <a:noFill/>
        </p:spPr>
        <p:txBody>
          <a:bodyPr wrap="square" rtlCol="0">
            <a:spAutoFit/>
          </a:bodyPr>
          <a:lstStyle/>
          <a:p>
            <a:r>
              <a:rPr lang="en-US" dirty="0"/>
              <a:t>Local interconnect</a:t>
            </a:r>
          </a:p>
        </p:txBody>
      </p:sp>
      <p:sp>
        <p:nvSpPr>
          <p:cNvPr id="82" name="TextBox 81">
            <a:extLst>
              <a:ext uri="{FF2B5EF4-FFF2-40B4-BE49-F238E27FC236}">
                <a16:creationId xmlns:a16="http://schemas.microsoft.com/office/drawing/2014/main" id="{D87AA8BD-59B8-412D-9E06-D59844E82DCA}"/>
              </a:ext>
            </a:extLst>
          </p:cNvPr>
          <p:cNvSpPr txBox="1"/>
          <p:nvPr/>
        </p:nvSpPr>
        <p:spPr>
          <a:xfrm>
            <a:off x="2824304" y="1575380"/>
            <a:ext cx="1630680" cy="369332"/>
          </a:xfrm>
          <a:prstGeom prst="rect">
            <a:avLst/>
          </a:prstGeom>
          <a:noFill/>
        </p:spPr>
        <p:txBody>
          <a:bodyPr wrap="square" rtlCol="0">
            <a:spAutoFit/>
          </a:bodyPr>
          <a:lstStyle/>
          <a:p>
            <a:r>
              <a:rPr lang="en-US" dirty="0"/>
              <a:t>Metal</a:t>
            </a:r>
          </a:p>
        </p:txBody>
      </p:sp>
      <p:sp>
        <p:nvSpPr>
          <p:cNvPr id="83" name="TextBox 82">
            <a:extLst>
              <a:ext uri="{FF2B5EF4-FFF2-40B4-BE49-F238E27FC236}">
                <a16:creationId xmlns:a16="http://schemas.microsoft.com/office/drawing/2014/main" id="{337C9A03-FC8F-4BFF-B11C-703BFA93FFC7}"/>
              </a:ext>
            </a:extLst>
          </p:cNvPr>
          <p:cNvSpPr txBox="1"/>
          <p:nvPr/>
        </p:nvSpPr>
        <p:spPr>
          <a:xfrm>
            <a:off x="760156" y="5831301"/>
            <a:ext cx="544350" cy="369332"/>
          </a:xfrm>
          <a:prstGeom prst="rect">
            <a:avLst/>
          </a:prstGeom>
          <a:noFill/>
        </p:spPr>
        <p:txBody>
          <a:bodyPr wrap="square" rtlCol="0">
            <a:spAutoFit/>
          </a:bodyPr>
          <a:lstStyle/>
          <a:p>
            <a:r>
              <a:rPr lang="en-US" dirty="0"/>
              <a:t>Fin</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395C6501-1602-4B9D-A5E5-65F8E440588F}"/>
                  </a:ext>
                </a:extLst>
              </p:cNvPr>
              <p:cNvSpPr txBox="1"/>
              <p:nvPr/>
            </p:nvSpPr>
            <p:spPr>
              <a:xfrm>
                <a:off x="966188" y="5575813"/>
                <a:ext cx="297805" cy="34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1</m:t>
                          </m:r>
                        </m:sub>
                      </m:sSub>
                    </m:oMath>
                  </m:oMathPara>
                </a14:m>
                <a:endParaRPr lang="en-US" dirty="0"/>
              </a:p>
            </p:txBody>
          </p:sp>
        </mc:Choice>
        <mc:Fallback xmlns="">
          <p:sp>
            <p:nvSpPr>
              <p:cNvPr id="84" name="TextBox 83">
                <a:extLst>
                  <a:ext uri="{FF2B5EF4-FFF2-40B4-BE49-F238E27FC236}">
                    <a16:creationId xmlns:a16="http://schemas.microsoft.com/office/drawing/2014/main" id="{395C6501-1602-4B9D-A5E5-65F8E440588F}"/>
                  </a:ext>
                </a:extLst>
              </p:cNvPr>
              <p:cNvSpPr txBox="1">
                <a:spLocks noRot="1" noChangeAspect="1" noMove="1" noResize="1" noEditPoints="1" noAdjustHandles="1" noChangeArrowheads="1" noChangeShapeType="1" noTextEdit="1"/>
              </p:cNvSpPr>
              <p:nvPr/>
            </p:nvSpPr>
            <p:spPr>
              <a:xfrm>
                <a:off x="966188" y="5575813"/>
                <a:ext cx="297805" cy="348232"/>
              </a:xfrm>
              <a:prstGeom prst="rect">
                <a:avLst/>
              </a:prstGeom>
              <a:blipFill>
                <a:blip r:embed="rId3"/>
                <a:stretch>
                  <a:fillRect l="-6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62010AA-DEF6-43C3-9521-9F50CA25DFB0}"/>
                  </a:ext>
                </a:extLst>
              </p:cNvPr>
              <p:cNvSpPr txBox="1"/>
              <p:nvPr/>
            </p:nvSpPr>
            <p:spPr>
              <a:xfrm>
                <a:off x="1816208" y="5604602"/>
                <a:ext cx="304387" cy="34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oMath>
                  </m:oMathPara>
                </a14:m>
                <a:endParaRPr lang="en-US" dirty="0"/>
              </a:p>
            </p:txBody>
          </p:sp>
        </mc:Choice>
        <mc:Fallback xmlns="">
          <p:sp>
            <p:nvSpPr>
              <p:cNvPr id="85" name="TextBox 84">
                <a:extLst>
                  <a:ext uri="{FF2B5EF4-FFF2-40B4-BE49-F238E27FC236}">
                    <a16:creationId xmlns:a16="http://schemas.microsoft.com/office/drawing/2014/main" id="{D62010AA-DEF6-43C3-9521-9F50CA25DFB0}"/>
                  </a:ext>
                </a:extLst>
              </p:cNvPr>
              <p:cNvSpPr txBox="1">
                <a:spLocks noRot="1" noChangeAspect="1" noMove="1" noResize="1" noEditPoints="1" noAdjustHandles="1" noChangeArrowheads="1" noChangeShapeType="1" noTextEdit="1"/>
              </p:cNvSpPr>
              <p:nvPr/>
            </p:nvSpPr>
            <p:spPr>
              <a:xfrm>
                <a:off x="1816208" y="5604602"/>
                <a:ext cx="304387" cy="348232"/>
              </a:xfrm>
              <a:prstGeom prst="rect">
                <a:avLst/>
              </a:prstGeom>
              <a:blipFill>
                <a:blip r:embed="rId4"/>
                <a:stretch>
                  <a:fillRect l="-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AF26EA0-AAEA-47A8-B482-5693930F96F8}"/>
                  </a:ext>
                </a:extLst>
              </p:cNvPr>
              <p:cNvSpPr txBox="1"/>
              <p:nvPr/>
            </p:nvSpPr>
            <p:spPr>
              <a:xfrm>
                <a:off x="2683028" y="5598718"/>
                <a:ext cx="304387" cy="34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m:oMathPara>
                </a14:m>
                <a:endParaRPr lang="en-US" dirty="0"/>
              </a:p>
            </p:txBody>
          </p:sp>
        </mc:Choice>
        <mc:Fallback xmlns="">
          <p:sp>
            <p:nvSpPr>
              <p:cNvPr id="86" name="TextBox 85">
                <a:extLst>
                  <a:ext uri="{FF2B5EF4-FFF2-40B4-BE49-F238E27FC236}">
                    <a16:creationId xmlns:a16="http://schemas.microsoft.com/office/drawing/2014/main" id="{FAF26EA0-AAEA-47A8-B482-5693930F96F8}"/>
                  </a:ext>
                </a:extLst>
              </p:cNvPr>
              <p:cNvSpPr txBox="1">
                <a:spLocks noRot="1" noChangeAspect="1" noMove="1" noResize="1" noEditPoints="1" noAdjustHandles="1" noChangeArrowheads="1" noChangeShapeType="1" noTextEdit="1"/>
              </p:cNvSpPr>
              <p:nvPr/>
            </p:nvSpPr>
            <p:spPr>
              <a:xfrm>
                <a:off x="2683028" y="5598718"/>
                <a:ext cx="304387" cy="348232"/>
              </a:xfrm>
              <a:prstGeom prst="rect">
                <a:avLst/>
              </a:prstGeom>
              <a:blipFill>
                <a:blip r:embed="rId5"/>
                <a:stretch>
                  <a:fillRect l="-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99EE2B2-3FA4-4A93-9F7D-6551DAB0D79D}"/>
                  </a:ext>
                </a:extLst>
              </p:cNvPr>
              <p:cNvSpPr txBox="1"/>
              <p:nvPr/>
            </p:nvSpPr>
            <p:spPr>
              <a:xfrm>
                <a:off x="3522944" y="5575813"/>
                <a:ext cx="2460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4</m:t>
                          </m:r>
                        </m:sub>
                      </m:sSub>
                    </m:oMath>
                  </m:oMathPara>
                </a14:m>
                <a:endParaRPr lang="en-US" dirty="0"/>
              </a:p>
            </p:txBody>
          </p:sp>
        </mc:Choice>
        <mc:Fallback xmlns="">
          <p:sp>
            <p:nvSpPr>
              <p:cNvPr id="87" name="TextBox 86">
                <a:extLst>
                  <a:ext uri="{FF2B5EF4-FFF2-40B4-BE49-F238E27FC236}">
                    <a16:creationId xmlns:a16="http://schemas.microsoft.com/office/drawing/2014/main" id="{A99EE2B2-3FA4-4A93-9F7D-6551DAB0D79D}"/>
                  </a:ext>
                </a:extLst>
              </p:cNvPr>
              <p:cNvSpPr txBox="1">
                <a:spLocks noRot="1" noChangeAspect="1" noMove="1" noResize="1" noEditPoints="1" noAdjustHandles="1" noChangeArrowheads="1" noChangeShapeType="1" noTextEdit="1"/>
              </p:cNvSpPr>
              <p:nvPr/>
            </p:nvSpPr>
            <p:spPr>
              <a:xfrm>
                <a:off x="3522944" y="5575813"/>
                <a:ext cx="246093" cy="276999"/>
              </a:xfrm>
              <a:prstGeom prst="rect">
                <a:avLst/>
              </a:prstGeom>
              <a:blipFill>
                <a:blip r:embed="rId6"/>
                <a:stretch>
                  <a:fillRect l="-22500" r="-5000" b="-17778"/>
                </a:stretch>
              </a:blipFill>
            </p:spPr>
            <p:txBody>
              <a:bodyPr/>
              <a:lstStyle/>
              <a:p>
                <a:r>
                  <a:rPr lang="en-US">
                    <a:noFill/>
                  </a:rPr>
                  <a:t> </a:t>
                </a:r>
              </a:p>
            </p:txBody>
          </p:sp>
        </mc:Fallback>
      </mc:AlternateContent>
      <p:pic>
        <p:nvPicPr>
          <p:cNvPr id="88" name="Picture 87">
            <a:extLst>
              <a:ext uri="{FF2B5EF4-FFF2-40B4-BE49-F238E27FC236}">
                <a16:creationId xmlns:a16="http://schemas.microsoft.com/office/drawing/2014/main" id="{57D4986B-B679-4320-97CD-1FEBFF714EC8}"/>
              </a:ext>
            </a:extLst>
          </p:cNvPr>
          <p:cNvPicPr>
            <a:picLocks noChangeAspect="1"/>
          </p:cNvPicPr>
          <p:nvPr/>
        </p:nvPicPr>
        <p:blipFill>
          <a:blip r:embed="rId7"/>
          <a:stretch>
            <a:fillRect/>
          </a:stretch>
        </p:blipFill>
        <p:spPr>
          <a:xfrm>
            <a:off x="322371" y="1630860"/>
            <a:ext cx="4000850" cy="4553712"/>
          </a:xfrm>
          <a:prstGeom prst="rect">
            <a:avLst/>
          </a:prstGeom>
        </p:spPr>
      </p:pic>
    </p:spTree>
    <p:extLst>
      <p:ext uri="{BB962C8B-B14F-4D97-AF65-F5344CB8AC3E}">
        <p14:creationId xmlns:p14="http://schemas.microsoft.com/office/powerpoint/2010/main" val="3905220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A65E-6141-4414-A243-B8B2117F4F08}"/>
              </a:ext>
            </a:extLst>
          </p:cNvPr>
          <p:cNvSpPr>
            <a:spLocks noGrp="1"/>
          </p:cNvSpPr>
          <p:nvPr>
            <p:ph type="title"/>
          </p:nvPr>
        </p:nvSpPr>
        <p:spPr/>
        <p:txBody>
          <a:bodyPr/>
          <a:lstStyle/>
          <a:p>
            <a:r>
              <a:rPr lang="en-US" dirty="0"/>
              <a:t>Circuit-level Impact on BTI and HCI</a:t>
            </a:r>
            <a:endParaRPr lang="en-IN" dirty="0"/>
          </a:p>
        </p:txBody>
      </p:sp>
      <p:sp>
        <p:nvSpPr>
          <p:cNvPr id="6" name="TextBox 5">
            <a:extLst>
              <a:ext uri="{FF2B5EF4-FFF2-40B4-BE49-F238E27FC236}">
                <a16:creationId xmlns:a16="http://schemas.microsoft.com/office/drawing/2014/main" id="{C1420E29-442B-4FAD-9856-4A30AEAE118B}"/>
              </a:ext>
            </a:extLst>
          </p:cNvPr>
          <p:cNvSpPr txBox="1"/>
          <p:nvPr/>
        </p:nvSpPr>
        <p:spPr>
          <a:xfrm>
            <a:off x="11167613" y="6488668"/>
            <a:ext cx="441146" cy="369332"/>
          </a:xfrm>
          <a:prstGeom prst="rect">
            <a:avLst/>
          </a:prstGeom>
          <a:noFill/>
        </p:spPr>
        <p:txBody>
          <a:bodyPr wrap="none" rtlCol="0">
            <a:spAutoFit/>
          </a:bodyPr>
          <a:lstStyle/>
          <a:p>
            <a:r>
              <a:rPr lang="en-IN" dirty="0">
                <a:solidFill>
                  <a:schemeClr val="accent2"/>
                </a:solidFill>
              </a:rPr>
              <a:t>13</a:t>
            </a:r>
          </a:p>
        </p:txBody>
      </p:sp>
      <p:sp>
        <p:nvSpPr>
          <p:cNvPr id="7" name="Content Placeholder 2">
            <a:extLst>
              <a:ext uri="{FF2B5EF4-FFF2-40B4-BE49-F238E27FC236}">
                <a16:creationId xmlns:a16="http://schemas.microsoft.com/office/drawing/2014/main" id="{580452E3-C821-41E1-B308-968EDEEA0C72}"/>
              </a:ext>
            </a:extLst>
          </p:cNvPr>
          <p:cNvSpPr txBox="1">
            <a:spLocks/>
          </p:cNvSpPr>
          <p:nvPr/>
        </p:nvSpPr>
        <p:spPr bwMode="auto">
          <a:xfrm>
            <a:off x="702386" y="1447800"/>
            <a:ext cx="10677240" cy="8919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endParaRPr lang="en-US" sz="2800" kern="0" dirty="0"/>
          </a:p>
          <a:p>
            <a:pPr marL="457239" lvl="1" indent="0">
              <a:buFontTx/>
              <a:buNone/>
            </a:pPr>
            <a:endParaRPr lang="en-US" sz="2400" kern="0" dirty="0">
              <a:solidFill>
                <a:srgbClr val="FF0000"/>
              </a:solidFill>
            </a:endParaRPr>
          </a:p>
          <a:p>
            <a:endParaRPr lang="en-IN" sz="2800" kern="0" dirty="0"/>
          </a:p>
        </p:txBody>
      </p:sp>
      <p:graphicFrame>
        <p:nvGraphicFramePr>
          <p:cNvPr id="11" name="Chart 10">
            <a:extLst>
              <a:ext uri="{FF2B5EF4-FFF2-40B4-BE49-F238E27FC236}">
                <a16:creationId xmlns:a16="http://schemas.microsoft.com/office/drawing/2014/main" id="{FEBED4DC-C44B-4839-BF5C-D9A1F15BA1D6}"/>
              </a:ext>
            </a:extLst>
          </p:cNvPr>
          <p:cNvGraphicFramePr>
            <a:graphicFrameLocks/>
          </p:cNvGraphicFramePr>
          <p:nvPr>
            <p:extLst>
              <p:ext uri="{D42A27DB-BD31-4B8C-83A1-F6EECF244321}">
                <p14:modId xmlns:p14="http://schemas.microsoft.com/office/powerpoint/2010/main" val="1683650833"/>
              </p:ext>
            </p:extLst>
          </p:nvPr>
        </p:nvGraphicFramePr>
        <p:xfrm>
          <a:off x="630936" y="3621023"/>
          <a:ext cx="11061700" cy="2478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CBB7B9C-933D-4985-9834-C2C66730C7A8}"/>
              </a:ext>
            </a:extLst>
          </p:cNvPr>
          <p:cNvGraphicFramePr>
            <a:graphicFrameLocks/>
          </p:cNvGraphicFramePr>
          <p:nvPr>
            <p:extLst>
              <p:ext uri="{D42A27DB-BD31-4B8C-83A1-F6EECF244321}">
                <p14:modId xmlns:p14="http://schemas.microsoft.com/office/powerpoint/2010/main" val="4045849767"/>
              </p:ext>
            </p:extLst>
          </p:nvPr>
        </p:nvGraphicFramePr>
        <p:xfrm>
          <a:off x="630936" y="1276351"/>
          <a:ext cx="11061692" cy="23446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329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7A08-1560-40DD-81F1-D2E9C2156809}"/>
              </a:ext>
            </a:extLst>
          </p:cNvPr>
          <p:cNvSpPr>
            <a:spLocks noGrp="1"/>
          </p:cNvSpPr>
          <p:nvPr>
            <p:ph type="title"/>
          </p:nvPr>
        </p:nvSpPr>
        <p:spPr/>
        <p:txBody>
          <a:bodyPr/>
          <a:lstStyle/>
          <a:p>
            <a:r>
              <a:rPr lang="en-US" dirty="0"/>
              <a:t>Circuit Level Analysis</a:t>
            </a:r>
            <a:endParaRPr lang="en-IN" dirty="0"/>
          </a:p>
        </p:txBody>
      </p:sp>
      <p:pic>
        <p:nvPicPr>
          <p:cNvPr id="9" name="Picture 8" descr="ckt-delay.pdf - Adobe Acrobat Reader DC">
            <a:extLst>
              <a:ext uri="{FF2B5EF4-FFF2-40B4-BE49-F238E27FC236}">
                <a16:creationId xmlns:a16="http://schemas.microsoft.com/office/drawing/2014/main" id="{E3823521-0CF3-4EF1-B3C1-5E0B4A2FC6E1}"/>
              </a:ext>
            </a:extLst>
          </p:cNvPr>
          <p:cNvPicPr>
            <a:picLocks noChangeAspect="1"/>
          </p:cNvPicPr>
          <p:nvPr/>
        </p:nvPicPr>
        <p:blipFill rotWithShape="1">
          <a:blip r:embed="rId2">
            <a:extLst>
              <a:ext uri="{28A0092B-C50C-407E-A947-70E740481C1C}">
                <a14:useLocalDpi xmlns:a14="http://schemas.microsoft.com/office/drawing/2010/main" val="0"/>
              </a:ext>
            </a:extLst>
          </a:blip>
          <a:srcRect l="2739" t="45282" r="20772" b="28370"/>
          <a:stretch/>
        </p:blipFill>
        <p:spPr>
          <a:xfrm>
            <a:off x="754290" y="1600201"/>
            <a:ext cx="10683420" cy="1981199"/>
          </a:xfrm>
          <a:prstGeom prst="rect">
            <a:avLst/>
          </a:prstGeom>
        </p:spPr>
      </p:pic>
      <p:pic>
        <p:nvPicPr>
          <p:cNvPr id="12" name="Picture 11" descr="ckt-temp.pdf - Adobe Acrobat Reader DC">
            <a:extLst>
              <a:ext uri="{FF2B5EF4-FFF2-40B4-BE49-F238E27FC236}">
                <a16:creationId xmlns:a16="http://schemas.microsoft.com/office/drawing/2014/main" id="{0F6B595D-4269-4EAE-BE35-B323FEED86B8}"/>
              </a:ext>
            </a:extLst>
          </p:cNvPr>
          <p:cNvPicPr>
            <a:picLocks noChangeAspect="1"/>
          </p:cNvPicPr>
          <p:nvPr/>
        </p:nvPicPr>
        <p:blipFill rotWithShape="1">
          <a:blip r:embed="rId3">
            <a:extLst>
              <a:ext uri="{28A0092B-C50C-407E-A947-70E740481C1C}">
                <a14:useLocalDpi xmlns:a14="http://schemas.microsoft.com/office/drawing/2010/main" val="0"/>
              </a:ext>
            </a:extLst>
          </a:blip>
          <a:srcRect l="2391" t="44791" r="21119" b="28304"/>
          <a:stretch/>
        </p:blipFill>
        <p:spPr>
          <a:xfrm>
            <a:off x="914400" y="3733801"/>
            <a:ext cx="10462690" cy="1981198"/>
          </a:xfrm>
          <a:prstGeom prst="rect">
            <a:avLst/>
          </a:prstGeom>
        </p:spPr>
      </p:pic>
    </p:spTree>
    <p:extLst>
      <p:ext uri="{BB962C8B-B14F-4D97-AF65-F5344CB8AC3E}">
        <p14:creationId xmlns:p14="http://schemas.microsoft.com/office/powerpoint/2010/main" val="3643523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87B4-445E-4531-8BF8-9FCCA8808A2C}"/>
              </a:ext>
            </a:extLst>
          </p:cNvPr>
          <p:cNvSpPr>
            <a:spLocks noGrp="1"/>
          </p:cNvSpPr>
          <p:nvPr>
            <p:ph type="title"/>
          </p:nvPr>
        </p:nvSpPr>
        <p:spPr/>
        <p:txBody>
          <a:bodyPr/>
          <a:lstStyle/>
          <a:p>
            <a:r>
              <a:rPr lang="en-US" dirty="0"/>
              <a:t>Impact of SH on Electromigration (EM)</a:t>
            </a:r>
          </a:p>
        </p:txBody>
      </p:sp>
      <p:pic>
        <p:nvPicPr>
          <p:cNvPr id="5" name="Picture 4" descr="ckt-em.pdf - Adobe Acrobat Reader DC">
            <a:extLst>
              <a:ext uri="{FF2B5EF4-FFF2-40B4-BE49-F238E27FC236}">
                <a16:creationId xmlns:a16="http://schemas.microsoft.com/office/drawing/2014/main" id="{932008C2-ED5A-4C78-9181-5BF18E5C809B}"/>
              </a:ext>
            </a:extLst>
          </p:cNvPr>
          <p:cNvPicPr>
            <a:picLocks noChangeAspect="1"/>
          </p:cNvPicPr>
          <p:nvPr/>
        </p:nvPicPr>
        <p:blipFill rotWithShape="1">
          <a:blip r:embed="rId2">
            <a:extLst>
              <a:ext uri="{28A0092B-C50C-407E-A947-70E740481C1C}">
                <a14:useLocalDpi xmlns:a14="http://schemas.microsoft.com/office/drawing/2010/main" val="0"/>
              </a:ext>
            </a:extLst>
          </a:blip>
          <a:srcRect l="2374" t="31792" r="21231" b="15393"/>
          <a:stretch/>
        </p:blipFill>
        <p:spPr>
          <a:xfrm>
            <a:off x="1772024" y="1854200"/>
            <a:ext cx="8462175" cy="3149600"/>
          </a:xfrm>
          <a:prstGeom prst="rect">
            <a:avLst/>
          </a:prstGeom>
        </p:spPr>
      </p:pic>
    </p:spTree>
    <p:extLst>
      <p:ext uri="{BB962C8B-B14F-4D97-AF65-F5344CB8AC3E}">
        <p14:creationId xmlns:p14="http://schemas.microsoft.com/office/powerpoint/2010/main" val="377087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1AC54507-8709-4E55-80D6-8CB4906586AD}"/>
              </a:ext>
            </a:extLst>
          </p:cNvPr>
          <p:cNvSpPr txBox="1">
            <a:spLocks/>
          </p:cNvSpPr>
          <p:nvPr/>
        </p:nvSpPr>
        <p:spPr bwMode="auto">
          <a:xfrm>
            <a:off x="820586" y="1296113"/>
            <a:ext cx="10958052" cy="10987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sz="2800" kern="0" dirty="0"/>
              <a:t>BOX layer has low thermal conductivity</a:t>
            </a:r>
          </a:p>
          <a:p>
            <a:r>
              <a:rPr lang="en-US" sz="2800" kern="0" dirty="0"/>
              <a:t>Boundary scattering reduces thermal conductivity of the fin</a:t>
            </a:r>
          </a:p>
          <a:p>
            <a:endParaRPr lang="en-US" sz="2800" kern="0" dirty="0"/>
          </a:p>
        </p:txBody>
      </p:sp>
      <p:sp>
        <p:nvSpPr>
          <p:cNvPr id="16" name="TextBox 15">
            <a:extLst>
              <a:ext uri="{FF2B5EF4-FFF2-40B4-BE49-F238E27FC236}">
                <a16:creationId xmlns:a16="http://schemas.microsoft.com/office/drawing/2014/main" id="{D9C9516C-EC6D-46EB-88F6-1A9B5876D18B}"/>
              </a:ext>
            </a:extLst>
          </p:cNvPr>
          <p:cNvSpPr txBox="1"/>
          <p:nvPr/>
        </p:nvSpPr>
        <p:spPr>
          <a:xfrm>
            <a:off x="1338901" y="4170302"/>
            <a:ext cx="489900" cy="276999"/>
          </a:xfrm>
          <a:prstGeom prst="rect">
            <a:avLst/>
          </a:prstGeom>
          <a:solidFill>
            <a:schemeClr val="bg1"/>
          </a:solidFill>
        </p:spPr>
        <p:txBody>
          <a:bodyPr wrap="square" rtlCol="0">
            <a:spAutoFit/>
          </a:bodyPr>
          <a:lstStyle/>
          <a:p>
            <a:pPr algn="ctr"/>
            <a:r>
              <a:rPr lang="en-US" sz="1200" dirty="0">
                <a:solidFill>
                  <a:srgbClr val="FF0000"/>
                </a:solidFill>
              </a:rPr>
              <a:t>1um</a:t>
            </a:r>
          </a:p>
        </p:txBody>
      </p:sp>
      <p:sp>
        <p:nvSpPr>
          <p:cNvPr id="207" name="Title 1">
            <a:extLst>
              <a:ext uri="{FF2B5EF4-FFF2-40B4-BE49-F238E27FC236}">
                <a16:creationId xmlns:a16="http://schemas.microsoft.com/office/drawing/2014/main" id="{DCD71AC0-3616-4F51-9976-9084EB490D55}"/>
              </a:ext>
            </a:extLst>
          </p:cNvPr>
          <p:cNvSpPr>
            <a:spLocks noGrp="1"/>
          </p:cNvSpPr>
          <p:nvPr>
            <p:ph type="title"/>
          </p:nvPr>
        </p:nvSpPr>
        <p:spPr>
          <a:xfrm>
            <a:off x="820586" y="304800"/>
            <a:ext cx="10830394" cy="1143000"/>
          </a:xfrm>
        </p:spPr>
        <p:txBody>
          <a:bodyPr/>
          <a:lstStyle/>
          <a:p>
            <a:r>
              <a:rPr lang="en-US" dirty="0" err="1"/>
              <a:t>TherMOS</a:t>
            </a:r>
            <a:r>
              <a:rPr lang="en-US" dirty="0"/>
              <a:t>: Self-heating at the Device Level</a:t>
            </a:r>
            <a:endParaRPr lang="en-IN" dirty="0"/>
          </a:p>
        </p:txBody>
      </p:sp>
      <p:pic>
        <p:nvPicPr>
          <p:cNvPr id="6" name="Picture 5"/>
          <p:cNvPicPr>
            <a:picLocks noChangeAspect="1"/>
          </p:cNvPicPr>
          <p:nvPr/>
        </p:nvPicPr>
        <p:blipFill>
          <a:blip r:embed="rId3"/>
          <a:stretch>
            <a:fillRect/>
          </a:stretch>
        </p:blipFill>
        <p:spPr>
          <a:xfrm>
            <a:off x="790158" y="2259811"/>
            <a:ext cx="3498428" cy="2148212"/>
          </a:xfrm>
          <a:prstGeom prst="rect">
            <a:avLst/>
          </a:prstGeom>
        </p:spPr>
      </p:pic>
      <p:sp>
        <p:nvSpPr>
          <p:cNvPr id="206" name="Content Placeholder 2">
            <a:extLst>
              <a:ext uri="{FF2B5EF4-FFF2-40B4-BE49-F238E27FC236}">
                <a16:creationId xmlns:a16="http://schemas.microsoft.com/office/drawing/2014/main" id="{112F27EA-92C3-413A-A98F-E35E945164FF}"/>
              </a:ext>
            </a:extLst>
          </p:cNvPr>
          <p:cNvSpPr txBox="1">
            <a:spLocks/>
          </p:cNvSpPr>
          <p:nvPr/>
        </p:nvSpPr>
        <p:spPr bwMode="auto">
          <a:xfrm>
            <a:off x="248515" y="6095827"/>
            <a:ext cx="367664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V. A. Chhabria, et al., ISQED 2019</a:t>
            </a:r>
            <a:endParaRPr lang="en-IN" sz="1600" kern="0" dirty="0">
              <a:solidFill>
                <a:schemeClr val="tx1">
                  <a:lumMod val="65000"/>
                  <a:lumOff val="35000"/>
                </a:schemeClr>
              </a:solidFill>
            </a:endParaRPr>
          </a:p>
        </p:txBody>
      </p:sp>
      <p:sp>
        <p:nvSpPr>
          <p:cNvPr id="209" name="TextBox 208">
            <a:extLst>
              <a:ext uri="{FF2B5EF4-FFF2-40B4-BE49-F238E27FC236}">
                <a16:creationId xmlns:a16="http://schemas.microsoft.com/office/drawing/2014/main" id="{B5711332-B931-4BA4-9C68-FE7EF50D48DC}"/>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3</a:t>
            </a:r>
          </a:p>
        </p:txBody>
      </p:sp>
    </p:spTree>
    <p:extLst>
      <p:ext uri="{BB962C8B-B14F-4D97-AF65-F5344CB8AC3E}">
        <p14:creationId xmlns:p14="http://schemas.microsoft.com/office/powerpoint/2010/main" val="221557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emp_dist_bulk.pdf - Adobe Acrobat Reader DC">
            <a:extLst>
              <a:ext uri="{FF2B5EF4-FFF2-40B4-BE49-F238E27FC236}">
                <a16:creationId xmlns:a16="http://schemas.microsoft.com/office/drawing/2014/main" id="{B9E14EC8-918D-4C56-BC2F-50EB2CDF6E4D}"/>
              </a:ext>
            </a:extLst>
          </p:cNvPr>
          <p:cNvPicPr>
            <a:picLocks noChangeAspect="1"/>
          </p:cNvPicPr>
          <p:nvPr/>
        </p:nvPicPr>
        <p:blipFill rotWithShape="1">
          <a:blip r:embed="rId3">
            <a:extLst>
              <a:ext uri="{28A0092B-C50C-407E-A947-70E740481C1C}">
                <a14:useLocalDpi xmlns:a14="http://schemas.microsoft.com/office/drawing/2010/main" val="0"/>
              </a:ext>
            </a:extLst>
          </a:blip>
          <a:srcRect l="14997" t="18799" r="33065" b="1266"/>
          <a:stretch/>
        </p:blipFill>
        <p:spPr>
          <a:xfrm>
            <a:off x="4648072" y="4525755"/>
            <a:ext cx="2300768" cy="1906294"/>
          </a:xfrm>
          <a:prstGeom prst="rect">
            <a:avLst/>
          </a:prstGeom>
        </p:spPr>
      </p:pic>
      <p:pic>
        <p:nvPicPr>
          <p:cNvPr id="8" name="Content Placeholder 4" descr="bulk_finfet.pdf - Adobe Acrobat Reader DC">
            <a:extLst>
              <a:ext uri="{FF2B5EF4-FFF2-40B4-BE49-F238E27FC236}">
                <a16:creationId xmlns:a16="http://schemas.microsoft.com/office/drawing/2014/main" id="{C3BFD1C3-1DA4-4040-90E6-6E1C10E610C9}"/>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4764" t="20813" r="38372" b="4279"/>
          <a:stretch/>
        </p:blipFill>
        <p:spPr>
          <a:xfrm>
            <a:off x="4748851" y="2305253"/>
            <a:ext cx="1854018" cy="2139710"/>
          </a:xfrm>
        </p:spPr>
      </p:pic>
      <p:sp>
        <p:nvSpPr>
          <p:cNvPr id="15" name="Content Placeholder 2">
            <a:extLst>
              <a:ext uri="{FF2B5EF4-FFF2-40B4-BE49-F238E27FC236}">
                <a16:creationId xmlns:a16="http://schemas.microsoft.com/office/drawing/2014/main" id="{1AC54507-8709-4E55-80D6-8CB4906586AD}"/>
              </a:ext>
            </a:extLst>
          </p:cNvPr>
          <p:cNvSpPr txBox="1">
            <a:spLocks/>
          </p:cNvSpPr>
          <p:nvPr/>
        </p:nvSpPr>
        <p:spPr bwMode="auto">
          <a:xfrm>
            <a:off x="820586" y="1296113"/>
            <a:ext cx="10958052" cy="10987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sz="2800" kern="0" dirty="0"/>
              <a:t>BOX layer has low thermal conductivity</a:t>
            </a:r>
          </a:p>
          <a:p>
            <a:r>
              <a:rPr lang="en-US" sz="2800" kern="0" dirty="0"/>
              <a:t>Boundary scattering reduces thermal conductivity of the fin</a:t>
            </a:r>
          </a:p>
          <a:p>
            <a:endParaRPr lang="en-US" sz="2800" kern="0" dirty="0"/>
          </a:p>
        </p:txBody>
      </p:sp>
      <p:sp>
        <p:nvSpPr>
          <p:cNvPr id="16" name="TextBox 15">
            <a:extLst>
              <a:ext uri="{FF2B5EF4-FFF2-40B4-BE49-F238E27FC236}">
                <a16:creationId xmlns:a16="http://schemas.microsoft.com/office/drawing/2014/main" id="{D9C9516C-EC6D-46EB-88F6-1A9B5876D18B}"/>
              </a:ext>
            </a:extLst>
          </p:cNvPr>
          <p:cNvSpPr txBox="1"/>
          <p:nvPr/>
        </p:nvSpPr>
        <p:spPr>
          <a:xfrm>
            <a:off x="1338901" y="4170302"/>
            <a:ext cx="489900" cy="276999"/>
          </a:xfrm>
          <a:prstGeom prst="rect">
            <a:avLst/>
          </a:prstGeom>
          <a:solidFill>
            <a:schemeClr val="bg1"/>
          </a:solidFill>
        </p:spPr>
        <p:txBody>
          <a:bodyPr wrap="square" rtlCol="0">
            <a:spAutoFit/>
          </a:bodyPr>
          <a:lstStyle/>
          <a:p>
            <a:pPr algn="ctr"/>
            <a:r>
              <a:rPr lang="en-US" sz="1200" dirty="0">
                <a:solidFill>
                  <a:srgbClr val="FF0000"/>
                </a:solidFill>
              </a:rPr>
              <a:t>1um</a:t>
            </a:r>
          </a:p>
        </p:txBody>
      </p:sp>
      <p:sp>
        <p:nvSpPr>
          <p:cNvPr id="17" name="TextBox 16">
            <a:extLst>
              <a:ext uri="{FF2B5EF4-FFF2-40B4-BE49-F238E27FC236}">
                <a16:creationId xmlns:a16="http://schemas.microsoft.com/office/drawing/2014/main" id="{ABF81408-D231-4169-AA55-679AFFADD122}"/>
              </a:ext>
            </a:extLst>
          </p:cNvPr>
          <p:cNvSpPr txBox="1"/>
          <p:nvPr/>
        </p:nvSpPr>
        <p:spPr>
          <a:xfrm>
            <a:off x="4623759" y="4116551"/>
            <a:ext cx="482490" cy="276999"/>
          </a:xfrm>
          <a:prstGeom prst="rect">
            <a:avLst/>
          </a:prstGeom>
          <a:solidFill>
            <a:schemeClr val="bg1"/>
          </a:solidFill>
        </p:spPr>
        <p:txBody>
          <a:bodyPr wrap="square" rtlCol="0">
            <a:spAutoFit/>
          </a:bodyPr>
          <a:lstStyle/>
          <a:p>
            <a:pPr algn="ctr"/>
            <a:r>
              <a:rPr lang="en-US" sz="1200" dirty="0">
                <a:solidFill>
                  <a:srgbClr val="FF0000"/>
                </a:solidFill>
              </a:rPr>
              <a:t>1um</a:t>
            </a:r>
          </a:p>
        </p:txBody>
      </p:sp>
      <p:sp>
        <p:nvSpPr>
          <p:cNvPr id="207" name="Title 1">
            <a:extLst>
              <a:ext uri="{FF2B5EF4-FFF2-40B4-BE49-F238E27FC236}">
                <a16:creationId xmlns:a16="http://schemas.microsoft.com/office/drawing/2014/main" id="{DCD71AC0-3616-4F51-9976-9084EB490D55}"/>
              </a:ext>
            </a:extLst>
          </p:cNvPr>
          <p:cNvSpPr>
            <a:spLocks noGrp="1"/>
          </p:cNvSpPr>
          <p:nvPr>
            <p:ph type="title"/>
          </p:nvPr>
        </p:nvSpPr>
        <p:spPr>
          <a:xfrm>
            <a:off x="820586" y="304800"/>
            <a:ext cx="10830394" cy="1143000"/>
          </a:xfrm>
        </p:spPr>
        <p:txBody>
          <a:bodyPr/>
          <a:lstStyle/>
          <a:p>
            <a:r>
              <a:rPr lang="en-US" dirty="0" err="1"/>
              <a:t>TherMOS</a:t>
            </a:r>
            <a:r>
              <a:rPr lang="en-US" dirty="0"/>
              <a:t>: Self-heating at the Device Level</a:t>
            </a:r>
            <a:endParaRPr lang="en-IN" dirty="0"/>
          </a:p>
        </p:txBody>
      </p:sp>
      <p:pic>
        <p:nvPicPr>
          <p:cNvPr id="6" name="Picture 5"/>
          <p:cNvPicPr>
            <a:picLocks noChangeAspect="1"/>
          </p:cNvPicPr>
          <p:nvPr/>
        </p:nvPicPr>
        <p:blipFill>
          <a:blip r:embed="rId5"/>
          <a:stretch>
            <a:fillRect/>
          </a:stretch>
        </p:blipFill>
        <p:spPr>
          <a:xfrm>
            <a:off x="790158" y="2259811"/>
            <a:ext cx="3498428" cy="2148212"/>
          </a:xfrm>
          <a:prstGeom prst="rect">
            <a:avLst/>
          </a:prstGeom>
        </p:spPr>
      </p:pic>
      <p:sp>
        <p:nvSpPr>
          <p:cNvPr id="206" name="Content Placeholder 2">
            <a:extLst>
              <a:ext uri="{FF2B5EF4-FFF2-40B4-BE49-F238E27FC236}">
                <a16:creationId xmlns:a16="http://schemas.microsoft.com/office/drawing/2014/main" id="{A2583A28-159D-4733-8F4D-13C265C018A3}"/>
              </a:ext>
            </a:extLst>
          </p:cNvPr>
          <p:cNvSpPr txBox="1">
            <a:spLocks/>
          </p:cNvSpPr>
          <p:nvPr/>
        </p:nvSpPr>
        <p:spPr bwMode="auto">
          <a:xfrm>
            <a:off x="248515" y="6095827"/>
            <a:ext cx="367664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V. A. Chhabria, et al., ISQED 2019</a:t>
            </a:r>
            <a:endParaRPr lang="en-IN" sz="1600" kern="0" dirty="0">
              <a:solidFill>
                <a:schemeClr val="tx1">
                  <a:lumMod val="65000"/>
                  <a:lumOff val="35000"/>
                </a:schemeClr>
              </a:solidFill>
            </a:endParaRPr>
          </a:p>
        </p:txBody>
      </p:sp>
      <p:sp>
        <p:nvSpPr>
          <p:cNvPr id="208" name="TextBox 207">
            <a:extLst>
              <a:ext uri="{FF2B5EF4-FFF2-40B4-BE49-F238E27FC236}">
                <a16:creationId xmlns:a16="http://schemas.microsoft.com/office/drawing/2014/main" id="{4F4EECD6-386F-4E19-8911-5F41DA98DB93}"/>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4</a:t>
            </a:r>
          </a:p>
        </p:txBody>
      </p:sp>
    </p:spTree>
    <p:extLst>
      <p:ext uri="{BB962C8B-B14F-4D97-AF65-F5344CB8AC3E}">
        <p14:creationId xmlns:p14="http://schemas.microsoft.com/office/powerpoint/2010/main" val="360725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mp_dis_soi.pdf - Adobe Acrobat Reader DC">
            <a:extLst>
              <a:ext uri="{FF2B5EF4-FFF2-40B4-BE49-F238E27FC236}">
                <a16:creationId xmlns:a16="http://schemas.microsoft.com/office/drawing/2014/main" id="{E5FB2E30-45B5-47D1-B595-55C1AB4D83F0}"/>
              </a:ext>
            </a:extLst>
          </p:cNvPr>
          <p:cNvPicPr>
            <a:picLocks noChangeAspect="1"/>
          </p:cNvPicPr>
          <p:nvPr/>
        </p:nvPicPr>
        <p:blipFill rotWithShape="1">
          <a:blip r:embed="rId3">
            <a:extLst>
              <a:ext uri="{28A0092B-C50C-407E-A947-70E740481C1C}">
                <a14:useLocalDpi xmlns:a14="http://schemas.microsoft.com/office/drawing/2010/main" val="0"/>
              </a:ext>
            </a:extLst>
          </a:blip>
          <a:srcRect l="13694" t="18267" r="31735" b="2401"/>
          <a:stretch/>
        </p:blipFill>
        <p:spPr>
          <a:xfrm>
            <a:off x="8220892" y="4565850"/>
            <a:ext cx="2333324" cy="1826103"/>
          </a:xfrm>
          <a:prstGeom prst="rect">
            <a:avLst/>
          </a:prstGeom>
        </p:spPr>
      </p:pic>
      <p:pic>
        <p:nvPicPr>
          <p:cNvPr id="13" name="Picture 12" descr="temp_dist_bulk.pdf - Adobe Acrobat Reader DC">
            <a:extLst>
              <a:ext uri="{FF2B5EF4-FFF2-40B4-BE49-F238E27FC236}">
                <a16:creationId xmlns:a16="http://schemas.microsoft.com/office/drawing/2014/main" id="{B9E14EC8-918D-4C56-BC2F-50EB2CDF6E4D}"/>
              </a:ext>
            </a:extLst>
          </p:cNvPr>
          <p:cNvPicPr>
            <a:picLocks noChangeAspect="1"/>
          </p:cNvPicPr>
          <p:nvPr/>
        </p:nvPicPr>
        <p:blipFill rotWithShape="1">
          <a:blip r:embed="rId4">
            <a:extLst>
              <a:ext uri="{28A0092B-C50C-407E-A947-70E740481C1C}">
                <a14:useLocalDpi xmlns:a14="http://schemas.microsoft.com/office/drawing/2010/main" val="0"/>
              </a:ext>
            </a:extLst>
          </a:blip>
          <a:srcRect l="14997" t="18799" r="33065" b="1266"/>
          <a:stretch/>
        </p:blipFill>
        <p:spPr>
          <a:xfrm>
            <a:off x="4648072" y="4525755"/>
            <a:ext cx="2300768" cy="1906294"/>
          </a:xfrm>
          <a:prstGeom prst="rect">
            <a:avLst/>
          </a:prstGeom>
        </p:spPr>
      </p:pic>
      <p:pic>
        <p:nvPicPr>
          <p:cNvPr id="12" name="Picture 11" descr="soi_finfet.pdf - Adobe Acrobat Reader DC">
            <a:extLst>
              <a:ext uri="{FF2B5EF4-FFF2-40B4-BE49-F238E27FC236}">
                <a16:creationId xmlns:a16="http://schemas.microsoft.com/office/drawing/2014/main" id="{302C2001-6962-4004-A049-9F19E79A87B4}"/>
              </a:ext>
            </a:extLst>
          </p:cNvPr>
          <p:cNvPicPr>
            <a:picLocks noChangeAspect="1"/>
          </p:cNvPicPr>
          <p:nvPr/>
        </p:nvPicPr>
        <p:blipFill rotWithShape="1">
          <a:blip r:embed="rId5">
            <a:extLst>
              <a:ext uri="{28A0092B-C50C-407E-A947-70E740481C1C}">
                <a14:useLocalDpi xmlns:a14="http://schemas.microsoft.com/office/drawing/2010/main" val="0"/>
              </a:ext>
            </a:extLst>
          </a:blip>
          <a:srcRect l="23467" t="19815" r="38155" b="2401"/>
          <a:stretch/>
        </p:blipFill>
        <p:spPr>
          <a:xfrm>
            <a:off x="8342296" y="2334799"/>
            <a:ext cx="1961030" cy="2139696"/>
          </a:xfrm>
          <a:prstGeom prst="rect">
            <a:avLst/>
          </a:prstGeom>
        </p:spPr>
      </p:pic>
      <p:pic>
        <p:nvPicPr>
          <p:cNvPr id="8" name="Content Placeholder 4" descr="bulk_finfet.pdf - Adobe Acrobat Reader DC">
            <a:extLst>
              <a:ext uri="{FF2B5EF4-FFF2-40B4-BE49-F238E27FC236}">
                <a16:creationId xmlns:a16="http://schemas.microsoft.com/office/drawing/2014/main" id="{C3BFD1C3-1DA4-4040-90E6-6E1C10E610C9}"/>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24764" t="20813" r="38372" b="4279"/>
          <a:stretch/>
        </p:blipFill>
        <p:spPr>
          <a:xfrm>
            <a:off x="4748851" y="2305253"/>
            <a:ext cx="1854018" cy="2139710"/>
          </a:xfrm>
        </p:spPr>
      </p:pic>
      <p:sp>
        <p:nvSpPr>
          <p:cNvPr id="15" name="Content Placeholder 2">
            <a:extLst>
              <a:ext uri="{FF2B5EF4-FFF2-40B4-BE49-F238E27FC236}">
                <a16:creationId xmlns:a16="http://schemas.microsoft.com/office/drawing/2014/main" id="{1AC54507-8709-4E55-80D6-8CB4906586AD}"/>
              </a:ext>
            </a:extLst>
          </p:cNvPr>
          <p:cNvSpPr txBox="1">
            <a:spLocks/>
          </p:cNvSpPr>
          <p:nvPr/>
        </p:nvSpPr>
        <p:spPr bwMode="auto">
          <a:xfrm>
            <a:off x="820586" y="1296113"/>
            <a:ext cx="10958052" cy="10987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sz="2800" kern="0" dirty="0"/>
              <a:t>BOX layer has low thermal conductivity</a:t>
            </a:r>
          </a:p>
          <a:p>
            <a:r>
              <a:rPr lang="en-US" sz="2800" kern="0" dirty="0"/>
              <a:t>Boundary scattering reduces thermal conductivity of the fin</a:t>
            </a:r>
          </a:p>
          <a:p>
            <a:endParaRPr lang="en-US" sz="2800" kern="0" dirty="0"/>
          </a:p>
        </p:txBody>
      </p:sp>
      <p:sp>
        <p:nvSpPr>
          <p:cNvPr id="16" name="TextBox 15">
            <a:extLst>
              <a:ext uri="{FF2B5EF4-FFF2-40B4-BE49-F238E27FC236}">
                <a16:creationId xmlns:a16="http://schemas.microsoft.com/office/drawing/2014/main" id="{D9C9516C-EC6D-46EB-88F6-1A9B5876D18B}"/>
              </a:ext>
            </a:extLst>
          </p:cNvPr>
          <p:cNvSpPr txBox="1"/>
          <p:nvPr/>
        </p:nvSpPr>
        <p:spPr>
          <a:xfrm>
            <a:off x="1338901" y="4170302"/>
            <a:ext cx="489900" cy="276999"/>
          </a:xfrm>
          <a:prstGeom prst="rect">
            <a:avLst/>
          </a:prstGeom>
          <a:solidFill>
            <a:schemeClr val="bg1"/>
          </a:solidFill>
        </p:spPr>
        <p:txBody>
          <a:bodyPr wrap="square" rtlCol="0">
            <a:spAutoFit/>
          </a:bodyPr>
          <a:lstStyle/>
          <a:p>
            <a:pPr algn="ctr"/>
            <a:r>
              <a:rPr lang="en-US" sz="1200" dirty="0">
                <a:solidFill>
                  <a:srgbClr val="FF0000"/>
                </a:solidFill>
              </a:rPr>
              <a:t>1um</a:t>
            </a:r>
          </a:p>
        </p:txBody>
      </p:sp>
      <p:sp>
        <p:nvSpPr>
          <p:cNvPr id="17" name="TextBox 16">
            <a:extLst>
              <a:ext uri="{FF2B5EF4-FFF2-40B4-BE49-F238E27FC236}">
                <a16:creationId xmlns:a16="http://schemas.microsoft.com/office/drawing/2014/main" id="{ABF81408-D231-4169-AA55-679AFFADD122}"/>
              </a:ext>
            </a:extLst>
          </p:cNvPr>
          <p:cNvSpPr txBox="1"/>
          <p:nvPr/>
        </p:nvSpPr>
        <p:spPr>
          <a:xfrm>
            <a:off x="4623759" y="4116551"/>
            <a:ext cx="482490" cy="276999"/>
          </a:xfrm>
          <a:prstGeom prst="rect">
            <a:avLst/>
          </a:prstGeom>
          <a:solidFill>
            <a:schemeClr val="bg1"/>
          </a:solidFill>
        </p:spPr>
        <p:txBody>
          <a:bodyPr wrap="square" rtlCol="0">
            <a:spAutoFit/>
          </a:bodyPr>
          <a:lstStyle/>
          <a:p>
            <a:pPr algn="ctr"/>
            <a:r>
              <a:rPr lang="en-US" sz="1200" dirty="0">
                <a:solidFill>
                  <a:srgbClr val="FF0000"/>
                </a:solidFill>
              </a:rPr>
              <a:t>1um</a:t>
            </a:r>
          </a:p>
        </p:txBody>
      </p:sp>
      <p:sp>
        <p:nvSpPr>
          <p:cNvPr id="18" name="TextBox 17">
            <a:extLst>
              <a:ext uri="{FF2B5EF4-FFF2-40B4-BE49-F238E27FC236}">
                <a16:creationId xmlns:a16="http://schemas.microsoft.com/office/drawing/2014/main" id="{C18B4B78-9CD0-4BA8-BB5E-EA3EBA6401BF}"/>
              </a:ext>
            </a:extLst>
          </p:cNvPr>
          <p:cNvSpPr txBox="1"/>
          <p:nvPr/>
        </p:nvSpPr>
        <p:spPr>
          <a:xfrm>
            <a:off x="8220892" y="4170302"/>
            <a:ext cx="505097" cy="276999"/>
          </a:xfrm>
          <a:prstGeom prst="rect">
            <a:avLst/>
          </a:prstGeom>
          <a:solidFill>
            <a:schemeClr val="bg1"/>
          </a:solidFill>
        </p:spPr>
        <p:txBody>
          <a:bodyPr wrap="square" rtlCol="0">
            <a:spAutoFit/>
          </a:bodyPr>
          <a:lstStyle/>
          <a:p>
            <a:pPr algn="ctr"/>
            <a:r>
              <a:rPr lang="en-US" sz="1200" dirty="0">
                <a:solidFill>
                  <a:srgbClr val="FF0000"/>
                </a:solidFill>
              </a:rPr>
              <a:t>1um</a:t>
            </a:r>
          </a:p>
        </p:txBody>
      </p:sp>
      <p:sp>
        <p:nvSpPr>
          <p:cNvPr id="207" name="Title 1">
            <a:extLst>
              <a:ext uri="{FF2B5EF4-FFF2-40B4-BE49-F238E27FC236}">
                <a16:creationId xmlns:a16="http://schemas.microsoft.com/office/drawing/2014/main" id="{DCD71AC0-3616-4F51-9976-9084EB490D55}"/>
              </a:ext>
            </a:extLst>
          </p:cNvPr>
          <p:cNvSpPr>
            <a:spLocks noGrp="1"/>
          </p:cNvSpPr>
          <p:nvPr>
            <p:ph type="title"/>
          </p:nvPr>
        </p:nvSpPr>
        <p:spPr>
          <a:xfrm>
            <a:off x="820586" y="304800"/>
            <a:ext cx="10830394" cy="1143000"/>
          </a:xfrm>
        </p:spPr>
        <p:txBody>
          <a:bodyPr/>
          <a:lstStyle/>
          <a:p>
            <a:r>
              <a:rPr lang="en-US" dirty="0" err="1"/>
              <a:t>TherMOS</a:t>
            </a:r>
            <a:r>
              <a:rPr lang="en-US" dirty="0"/>
              <a:t>: Self-heating at the Device Level</a:t>
            </a:r>
            <a:endParaRPr lang="en-IN" dirty="0"/>
          </a:p>
        </p:txBody>
      </p:sp>
      <p:pic>
        <p:nvPicPr>
          <p:cNvPr id="6" name="Picture 5"/>
          <p:cNvPicPr>
            <a:picLocks noChangeAspect="1"/>
          </p:cNvPicPr>
          <p:nvPr/>
        </p:nvPicPr>
        <p:blipFill>
          <a:blip r:embed="rId7"/>
          <a:stretch>
            <a:fillRect/>
          </a:stretch>
        </p:blipFill>
        <p:spPr>
          <a:xfrm>
            <a:off x="790158" y="2259811"/>
            <a:ext cx="3498428" cy="2148212"/>
          </a:xfrm>
          <a:prstGeom prst="rect">
            <a:avLst/>
          </a:prstGeom>
        </p:spPr>
      </p:pic>
      <p:sp>
        <p:nvSpPr>
          <p:cNvPr id="206" name="Content Placeholder 2">
            <a:extLst>
              <a:ext uri="{FF2B5EF4-FFF2-40B4-BE49-F238E27FC236}">
                <a16:creationId xmlns:a16="http://schemas.microsoft.com/office/drawing/2014/main" id="{9A4C76C9-2A24-42FE-BBA3-BDDF3030ABEB}"/>
              </a:ext>
            </a:extLst>
          </p:cNvPr>
          <p:cNvSpPr txBox="1">
            <a:spLocks/>
          </p:cNvSpPr>
          <p:nvPr/>
        </p:nvSpPr>
        <p:spPr bwMode="auto">
          <a:xfrm>
            <a:off x="248515" y="6095827"/>
            <a:ext cx="367664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V. A. Chhabria, et al., ISQED 2019</a:t>
            </a:r>
            <a:endParaRPr lang="en-IN" sz="1600" kern="0" dirty="0">
              <a:solidFill>
                <a:schemeClr val="tx1">
                  <a:lumMod val="65000"/>
                  <a:lumOff val="35000"/>
                </a:schemeClr>
              </a:solidFill>
            </a:endParaRPr>
          </a:p>
        </p:txBody>
      </p:sp>
      <p:sp>
        <p:nvSpPr>
          <p:cNvPr id="208" name="TextBox 207">
            <a:extLst>
              <a:ext uri="{FF2B5EF4-FFF2-40B4-BE49-F238E27FC236}">
                <a16:creationId xmlns:a16="http://schemas.microsoft.com/office/drawing/2014/main" id="{DB9A2F0D-C00A-467E-8519-01B53BFDBA46}"/>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5</a:t>
            </a:r>
          </a:p>
        </p:txBody>
      </p:sp>
    </p:spTree>
    <p:extLst>
      <p:ext uri="{BB962C8B-B14F-4D97-AF65-F5344CB8AC3E}">
        <p14:creationId xmlns:p14="http://schemas.microsoft.com/office/powerpoint/2010/main" val="114036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C3F63A-D48D-4C2B-A164-4E27B9772FA0}"/>
              </a:ext>
            </a:extLst>
          </p:cNvPr>
          <p:cNvSpPr>
            <a:spLocks noGrp="1"/>
          </p:cNvSpPr>
          <p:nvPr>
            <p:ph type="title"/>
          </p:nvPr>
        </p:nvSpPr>
        <p:spPr/>
        <p:txBody>
          <a:bodyPr/>
          <a:lstStyle/>
          <a:p>
            <a:r>
              <a:rPr lang="en-US" dirty="0"/>
              <a:t>Outline</a:t>
            </a:r>
          </a:p>
        </p:txBody>
      </p:sp>
      <p:sp>
        <p:nvSpPr>
          <p:cNvPr id="7" name="Content Placeholder 4">
            <a:extLst>
              <a:ext uri="{FF2B5EF4-FFF2-40B4-BE49-F238E27FC236}">
                <a16:creationId xmlns:a16="http://schemas.microsoft.com/office/drawing/2014/main" id="{8B471605-7E4A-422D-A7B6-D8B1F0B86D54}"/>
              </a:ext>
            </a:extLst>
          </p:cNvPr>
          <p:cNvSpPr txBox="1">
            <a:spLocks/>
          </p:cNvSpPr>
          <p:nvPr/>
        </p:nvSpPr>
        <p:spPr bwMode="auto">
          <a:xfrm>
            <a:off x="1066800" y="1905000"/>
            <a:ext cx="10363200"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r>
              <a:rPr lang="en-US" kern="0" dirty="0"/>
              <a:t>Introduction</a:t>
            </a:r>
          </a:p>
          <a:p>
            <a:r>
              <a:rPr lang="en-US" kern="0" dirty="0"/>
              <a:t>Self-heating at the device level</a:t>
            </a:r>
          </a:p>
          <a:p>
            <a:r>
              <a:rPr lang="en-US" kern="0" dirty="0" err="1">
                <a:solidFill>
                  <a:schemeClr val="accent1"/>
                </a:solidFill>
              </a:rPr>
              <a:t>TherMOS</a:t>
            </a:r>
            <a:r>
              <a:rPr lang="en-US" kern="0" dirty="0">
                <a:solidFill>
                  <a:schemeClr val="accent1"/>
                </a:solidFill>
              </a:rPr>
              <a:t>: A self-heating temperature analyzer</a:t>
            </a:r>
          </a:p>
          <a:p>
            <a:r>
              <a:rPr lang="en-US" kern="0" dirty="0" err="1">
                <a:solidFill>
                  <a:schemeClr val="tx1">
                    <a:lumMod val="65000"/>
                    <a:lumOff val="35000"/>
                  </a:schemeClr>
                </a:solidFill>
              </a:rPr>
              <a:t>TherMOS</a:t>
            </a:r>
            <a:r>
              <a:rPr lang="en-US" kern="0" dirty="0">
                <a:solidFill>
                  <a:schemeClr val="tx1">
                    <a:lumMod val="65000"/>
                    <a:lumOff val="35000"/>
                  </a:schemeClr>
                </a:solidFill>
              </a:rPr>
              <a:t>: Results and use case</a:t>
            </a:r>
          </a:p>
          <a:p>
            <a:r>
              <a:rPr lang="en-US" kern="0" dirty="0"/>
              <a:t>Conclusion</a:t>
            </a:r>
          </a:p>
        </p:txBody>
      </p:sp>
      <p:sp>
        <p:nvSpPr>
          <p:cNvPr id="8" name="TextBox 7">
            <a:extLst>
              <a:ext uri="{FF2B5EF4-FFF2-40B4-BE49-F238E27FC236}">
                <a16:creationId xmlns:a16="http://schemas.microsoft.com/office/drawing/2014/main" id="{271785DA-975D-47D9-8FA8-BA98A73BC6E2}"/>
              </a:ext>
            </a:extLst>
          </p:cNvPr>
          <p:cNvSpPr txBox="1"/>
          <p:nvPr/>
        </p:nvSpPr>
        <p:spPr>
          <a:xfrm>
            <a:off x="11277600" y="6488668"/>
            <a:ext cx="312906" cy="369332"/>
          </a:xfrm>
          <a:prstGeom prst="rect">
            <a:avLst/>
          </a:prstGeom>
          <a:noFill/>
        </p:spPr>
        <p:txBody>
          <a:bodyPr wrap="none" rtlCol="0">
            <a:spAutoFit/>
          </a:bodyPr>
          <a:lstStyle/>
          <a:p>
            <a:r>
              <a:rPr lang="en-IN" dirty="0">
                <a:solidFill>
                  <a:schemeClr val="accent2"/>
                </a:solidFill>
              </a:rPr>
              <a:t>6</a:t>
            </a:r>
          </a:p>
        </p:txBody>
      </p:sp>
    </p:spTree>
    <p:extLst>
      <p:ext uri="{BB962C8B-B14F-4D97-AF65-F5344CB8AC3E}">
        <p14:creationId xmlns:p14="http://schemas.microsoft.com/office/powerpoint/2010/main" val="127409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DBF8-A9FB-4096-83DA-2A61BE30F52E}"/>
              </a:ext>
            </a:extLst>
          </p:cNvPr>
          <p:cNvSpPr>
            <a:spLocks noGrp="1"/>
          </p:cNvSpPr>
          <p:nvPr>
            <p:ph type="title"/>
          </p:nvPr>
        </p:nvSpPr>
        <p:spPr>
          <a:xfrm>
            <a:off x="914401" y="304800"/>
            <a:ext cx="10553700" cy="1143000"/>
          </a:xfrm>
        </p:spPr>
        <p:txBody>
          <a:bodyPr/>
          <a:lstStyle/>
          <a:p>
            <a:r>
              <a:rPr lang="en-US" dirty="0"/>
              <a:t>Finite Difference Method (FDM) Modeling</a:t>
            </a:r>
            <a:endParaRPr lang="en-IN"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77F7FA04-5CD9-4F71-8121-8B0640CCE15A}"/>
                  </a:ext>
                </a:extLst>
              </p:cNvPr>
              <p:cNvSpPr>
                <a:spLocks noGrp="1"/>
              </p:cNvSpPr>
              <p:nvPr>
                <p:ph idx="1"/>
              </p:nvPr>
            </p:nvSpPr>
            <p:spPr>
              <a:xfrm>
                <a:off x="819151" y="1543051"/>
                <a:ext cx="7480059" cy="4241800"/>
              </a:xfrm>
            </p:spPr>
            <p:txBody>
              <a:bodyPr/>
              <a:lstStyle/>
              <a:p>
                <a:r>
                  <a:rPr lang="en-US" sz="2800" dirty="0"/>
                  <a:t>FDM based heat flow:</a:t>
                </a:r>
              </a:p>
              <a:p>
                <a:pPr lvl="1"/>
                <a14:m>
                  <m:oMath xmlns:m="http://schemas.openxmlformats.org/officeDocument/2006/math">
                    <m:r>
                      <a:rPr lang="en-IN" sz="2400" i="1">
                        <a:latin typeface="Cambria Math" panose="02040503050406030204" pitchFamily="18" charset="0"/>
                      </a:rPr>
                      <m:t>𝐶</m:t>
                    </m:r>
                    <m:f>
                      <m:fPr>
                        <m:ctrlPr>
                          <a:rPr lang="en-IN" sz="2400" i="1">
                            <a:latin typeface="Cambria Math" panose="02040503050406030204" pitchFamily="18" charset="0"/>
                          </a:rPr>
                        </m:ctrlPr>
                      </m:fPr>
                      <m:num>
                        <m:r>
                          <a:rPr lang="en-IN" sz="2400" i="1">
                            <a:latin typeface="Cambria Math" panose="02040503050406030204" pitchFamily="18" charset="0"/>
                          </a:rPr>
                          <m:t>𝜕</m:t>
                        </m:r>
                        <m:r>
                          <a:rPr lang="en-IN" sz="2400" i="1">
                            <a:latin typeface="Cambria Math" panose="02040503050406030204" pitchFamily="18" charset="0"/>
                          </a:rPr>
                          <m:t>𝑇</m:t>
                        </m:r>
                      </m:num>
                      <m:den>
                        <m:r>
                          <a:rPr lang="en-IN" sz="2400" i="1">
                            <a:latin typeface="Cambria Math" panose="02040503050406030204" pitchFamily="18" charset="0"/>
                          </a:rPr>
                          <m:t>𝜕</m:t>
                        </m:r>
                        <m:r>
                          <a:rPr lang="en-IN" sz="2400" i="1">
                            <a:latin typeface="Cambria Math" panose="02040503050406030204" pitchFamily="18" charset="0"/>
                          </a:rPr>
                          <m:t>𝑡</m:t>
                        </m:r>
                      </m:den>
                    </m:f>
                    <m:r>
                      <a:rPr lang="en-IN" sz="2400" i="1">
                        <a:latin typeface="Cambria Math" panose="02040503050406030204" pitchFamily="18" charset="0"/>
                      </a:rPr>
                      <m:t>=</m:t>
                    </m:r>
                    <m:r>
                      <a:rPr lang="en-IN" sz="2400" i="1">
                        <a:latin typeface="Cambria Math" panose="02040503050406030204" pitchFamily="18" charset="0"/>
                      </a:rPr>
                      <m:t>𝐾</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d>
                      <m:dPr>
                        <m:ctrlPr>
                          <a:rPr lang="en-IN" sz="2400" i="1">
                            <a:latin typeface="Cambria Math" panose="02040503050406030204" pitchFamily="18" charset="0"/>
                          </a:rPr>
                        </m:ctrlPr>
                      </m:dPr>
                      <m:e>
                        <m:f>
                          <m:fPr>
                            <m:ctrlPr>
                              <a:rPr lang="en-IN" sz="2400" i="1">
                                <a:latin typeface="Cambria Math" panose="02040503050406030204" pitchFamily="18" charset="0"/>
                              </a:rPr>
                            </m:ctrlPr>
                          </m:fPr>
                          <m:num>
                            <m:sSup>
                              <m:sSupPr>
                                <m:ctrlPr>
                                  <a:rPr lang="en-IN" sz="2400" i="1">
                                    <a:latin typeface="Cambria Math" panose="02040503050406030204" pitchFamily="18" charset="0"/>
                                  </a:rPr>
                                </m:ctrlPr>
                              </m:sSupPr>
                              <m:e>
                                <m:r>
                                  <a:rPr lang="en-IN" sz="2400" i="1">
                                    <a:latin typeface="Cambria Math" panose="02040503050406030204" pitchFamily="18" charset="0"/>
                                  </a:rPr>
                                  <m:t>𝜕</m:t>
                                </m:r>
                              </m:e>
                              <m:sup>
                                <m:r>
                                  <a:rPr lang="en-IN" sz="2400" i="1">
                                    <a:latin typeface="Cambria Math" panose="02040503050406030204" pitchFamily="18" charset="0"/>
                                  </a:rPr>
                                  <m:t>2</m:t>
                                </m:r>
                              </m:sup>
                            </m:sSup>
                            <m:r>
                              <a:rPr lang="en-IN" sz="2400" i="1">
                                <a:latin typeface="Cambria Math" panose="02040503050406030204" pitchFamily="18" charset="0"/>
                              </a:rPr>
                              <m:t>𝑇</m:t>
                            </m:r>
                          </m:num>
                          <m:den>
                            <m:r>
                              <a:rPr lang="en-IN" sz="2400" i="1">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𝑥</m:t>
                                </m:r>
                              </m:e>
                              <m:sup>
                                <m:r>
                                  <a:rPr lang="en-IN" sz="2400" i="1">
                                    <a:latin typeface="Cambria Math" panose="02040503050406030204" pitchFamily="18" charset="0"/>
                                  </a:rPr>
                                  <m:t>2</m:t>
                                </m:r>
                              </m:sup>
                            </m:sSup>
                          </m:den>
                        </m:f>
                        <m:r>
                          <a:rPr lang="en-IN" sz="2400" i="1">
                            <a:latin typeface="Cambria Math" panose="02040503050406030204" pitchFamily="18" charset="0"/>
                          </a:rPr>
                          <m:t>+</m:t>
                        </m:r>
                        <m:r>
                          <a:rPr lang="en-US" sz="2400" i="1">
                            <a:latin typeface="Cambria Math" panose="02040503050406030204" pitchFamily="18" charset="0"/>
                          </a:rPr>
                          <m:t> </m:t>
                        </m:r>
                        <m:f>
                          <m:fPr>
                            <m:ctrlPr>
                              <a:rPr lang="en-IN" sz="2400" i="1">
                                <a:latin typeface="Cambria Math" panose="02040503050406030204" pitchFamily="18" charset="0"/>
                              </a:rPr>
                            </m:ctrlPr>
                          </m:fPr>
                          <m:num>
                            <m:sSup>
                              <m:sSupPr>
                                <m:ctrlPr>
                                  <a:rPr lang="en-IN" sz="2400" i="1">
                                    <a:latin typeface="Cambria Math" panose="02040503050406030204" pitchFamily="18" charset="0"/>
                                  </a:rPr>
                                </m:ctrlPr>
                              </m:sSupPr>
                              <m:e>
                                <m:r>
                                  <a:rPr lang="en-IN" sz="2400" i="1">
                                    <a:latin typeface="Cambria Math" panose="02040503050406030204" pitchFamily="18" charset="0"/>
                                  </a:rPr>
                                  <m:t>𝜕</m:t>
                                </m:r>
                              </m:e>
                              <m:sup>
                                <m:r>
                                  <a:rPr lang="en-IN" sz="2400" i="1">
                                    <a:latin typeface="Cambria Math" panose="02040503050406030204" pitchFamily="18" charset="0"/>
                                  </a:rPr>
                                  <m:t>2</m:t>
                                </m:r>
                              </m:sup>
                            </m:sSup>
                            <m:r>
                              <a:rPr lang="en-IN" sz="2400" i="1">
                                <a:latin typeface="Cambria Math" panose="02040503050406030204" pitchFamily="18" charset="0"/>
                              </a:rPr>
                              <m:t>𝑇</m:t>
                            </m:r>
                          </m:num>
                          <m:den>
                            <m:r>
                              <a:rPr lang="en-IN" sz="2400" i="1">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𝑦</m:t>
                                </m:r>
                              </m:e>
                              <m:sup>
                                <m:r>
                                  <a:rPr lang="en-IN" sz="2400" i="1">
                                    <a:latin typeface="Cambria Math" panose="02040503050406030204" pitchFamily="18" charset="0"/>
                                  </a:rPr>
                                  <m:t>2</m:t>
                                </m:r>
                              </m:sup>
                            </m:sSup>
                          </m:den>
                        </m:f>
                        <m:r>
                          <a:rPr lang="en-IN" sz="2400" i="1">
                            <a:latin typeface="Cambria Math" panose="02040503050406030204" pitchFamily="18" charset="0"/>
                          </a:rPr>
                          <m:t>+</m:t>
                        </m:r>
                        <m:f>
                          <m:fPr>
                            <m:ctrlPr>
                              <a:rPr lang="en-IN" sz="2400" i="1">
                                <a:latin typeface="Cambria Math" panose="02040503050406030204" pitchFamily="18" charset="0"/>
                              </a:rPr>
                            </m:ctrlPr>
                          </m:fPr>
                          <m:num>
                            <m:sSup>
                              <m:sSupPr>
                                <m:ctrlPr>
                                  <a:rPr lang="en-IN" sz="2400" i="1">
                                    <a:latin typeface="Cambria Math" panose="02040503050406030204" pitchFamily="18" charset="0"/>
                                  </a:rPr>
                                </m:ctrlPr>
                              </m:sSupPr>
                              <m:e>
                                <m:r>
                                  <a:rPr lang="en-IN" sz="2400" i="1">
                                    <a:latin typeface="Cambria Math" panose="02040503050406030204" pitchFamily="18" charset="0"/>
                                  </a:rPr>
                                  <m:t>𝜕</m:t>
                                </m:r>
                              </m:e>
                              <m:sup>
                                <m:r>
                                  <a:rPr lang="en-IN" sz="2400" i="1">
                                    <a:latin typeface="Cambria Math" panose="02040503050406030204" pitchFamily="18" charset="0"/>
                                  </a:rPr>
                                  <m:t>2</m:t>
                                </m:r>
                              </m:sup>
                            </m:sSup>
                            <m:r>
                              <a:rPr lang="en-IN" sz="2400" i="1">
                                <a:latin typeface="Cambria Math" panose="02040503050406030204" pitchFamily="18" charset="0"/>
                              </a:rPr>
                              <m:t>𝑇</m:t>
                            </m:r>
                          </m:num>
                          <m:den>
                            <m:r>
                              <a:rPr lang="en-IN" sz="2400" i="1">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𝑧</m:t>
                                </m:r>
                              </m:e>
                              <m:sup>
                                <m:r>
                                  <a:rPr lang="en-IN" sz="2400" i="1">
                                    <a:latin typeface="Cambria Math" panose="02040503050406030204" pitchFamily="18" charset="0"/>
                                  </a:rPr>
                                  <m:t>2</m:t>
                                </m:r>
                              </m:sup>
                            </m:sSup>
                          </m:den>
                        </m:f>
                        <m:r>
                          <a:rPr lang="en-US" sz="2400" i="1">
                            <a:latin typeface="Cambria Math" panose="02040503050406030204" pitchFamily="18" charset="0"/>
                          </a:rPr>
                          <m:t>+</m:t>
                        </m:r>
                        <m:r>
                          <a:rPr lang="en-US" sz="2400" i="1">
                            <a:latin typeface="Cambria Math" panose="02040503050406030204" pitchFamily="18" charset="0"/>
                          </a:rPr>
                          <m:t>𝑃</m:t>
                        </m:r>
                        <m:d>
                          <m:dPr>
                            <m:ctrlPr>
                              <a:rPr lang="en-IN" sz="2400" i="1">
                                <a:latin typeface="Cambria Math" panose="02040503050406030204" pitchFamily="18" charset="0"/>
                              </a:rPr>
                            </m:ctrlPr>
                          </m:dPr>
                          <m:e>
                            <m:r>
                              <a:rPr lang="en-IN" sz="2400" i="1">
                                <a:latin typeface="Cambria Math" panose="02040503050406030204" pitchFamily="18" charset="0"/>
                              </a:rPr>
                              <m:t>𝑥</m:t>
                            </m:r>
                            <m:r>
                              <a:rPr lang="en-IN" sz="2400" i="1">
                                <a:latin typeface="Cambria Math" panose="02040503050406030204" pitchFamily="18" charset="0"/>
                              </a:rPr>
                              <m:t>,</m:t>
                            </m:r>
                            <m:r>
                              <a:rPr lang="en-IN" sz="2400" i="1">
                                <a:latin typeface="Cambria Math" panose="02040503050406030204" pitchFamily="18" charset="0"/>
                              </a:rPr>
                              <m:t>𝑦</m:t>
                            </m:r>
                            <m:r>
                              <a:rPr lang="en-IN" sz="2400" i="1">
                                <a:latin typeface="Cambria Math" panose="02040503050406030204" pitchFamily="18" charset="0"/>
                              </a:rPr>
                              <m:t>,</m:t>
                            </m:r>
                            <m:r>
                              <a:rPr lang="en-IN" sz="2400" i="1">
                                <a:latin typeface="Cambria Math" panose="02040503050406030204" pitchFamily="18" charset="0"/>
                              </a:rPr>
                              <m:t>𝑧</m:t>
                            </m:r>
                            <m:r>
                              <a:rPr lang="en-IN" sz="2400" i="1">
                                <a:latin typeface="Cambria Math" panose="02040503050406030204" pitchFamily="18" charset="0"/>
                              </a:rPr>
                              <m:t>,</m:t>
                            </m:r>
                            <m:r>
                              <a:rPr lang="en-IN" sz="2400" i="1">
                                <a:latin typeface="Cambria Math" panose="02040503050406030204" pitchFamily="18" charset="0"/>
                              </a:rPr>
                              <m:t>𝑡</m:t>
                            </m:r>
                          </m:e>
                        </m:d>
                      </m:e>
                    </m:d>
                  </m:oMath>
                </a14:m>
                <a:endParaRPr lang="en-US" dirty="0"/>
              </a:p>
              <a:p>
                <a:r>
                  <a:rPr lang="en-US" sz="2800" dirty="0"/>
                  <a:t>Solution in steady state:</a:t>
                </a:r>
              </a:p>
              <a:p>
                <a:pPr lvl="1"/>
                <a:r>
                  <a:rPr lang="en-US" sz="2400" dirty="0"/>
                  <a:t>Thermal-electrical equivalence</a:t>
                </a:r>
                <a:endParaRPr lang="en-IN" sz="2400" dirty="0"/>
              </a:p>
              <a:p>
                <a:pPr lvl="1"/>
                <a14:m>
                  <m:oMath xmlns:m="http://schemas.openxmlformats.org/officeDocument/2006/math">
                    <m:r>
                      <a:rPr lang="en-US" sz="2400" i="1">
                        <a:latin typeface="Cambria Math" panose="02040503050406030204" pitchFamily="18" charset="0"/>
                      </a:rPr>
                      <m:t>𝐺𝑇</m:t>
                    </m:r>
                    <m:r>
                      <a:rPr lang="en-US" sz="2400" i="1">
                        <a:latin typeface="Cambria Math" panose="02040503050406030204" pitchFamily="18" charset="0"/>
                      </a:rPr>
                      <m:t>=</m:t>
                    </m:r>
                    <m:r>
                      <a:rPr lang="en-US" sz="2400" i="1">
                        <a:latin typeface="Cambria Math" panose="02040503050406030204" pitchFamily="18" charset="0"/>
                      </a:rPr>
                      <m:t>𝑃</m:t>
                    </m:r>
                  </m:oMath>
                </a14:m>
                <a:endParaRPr lang="en-IN" sz="2400" dirty="0"/>
              </a:p>
              <a:p>
                <a:endParaRPr lang="en-IN" sz="2800" dirty="0"/>
              </a:p>
              <a:p>
                <a:endParaRPr lang="en-IN" sz="2800" dirty="0"/>
              </a:p>
            </p:txBody>
          </p:sp>
        </mc:Choice>
        <mc:Fallback xmlns="">
          <p:sp>
            <p:nvSpPr>
              <p:cNvPr id="7" name="Content Placeholder 2">
                <a:extLst>
                  <a:ext uri="{FF2B5EF4-FFF2-40B4-BE49-F238E27FC236}">
                    <a16:creationId xmlns:a16="http://schemas.microsoft.com/office/drawing/2014/main" id="{77F7FA04-5CD9-4F71-8121-8B0640CCE15A}"/>
                  </a:ext>
                </a:extLst>
              </p:cNvPr>
              <p:cNvSpPr>
                <a:spLocks noGrp="1" noRot="1" noChangeAspect="1" noMove="1" noResize="1" noEditPoints="1" noAdjustHandles="1" noChangeArrowheads="1" noChangeShapeType="1" noTextEdit="1"/>
              </p:cNvSpPr>
              <p:nvPr>
                <p:ph idx="1"/>
              </p:nvPr>
            </p:nvSpPr>
            <p:spPr>
              <a:xfrm>
                <a:off x="819151" y="1543051"/>
                <a:ext cx="7480059" cy="4241800"/>
              </a:xfrm>
              <a:blipFill>
                <a:blip r:embed="rId3"/>
                <a:stretch>
                  <a:fillRect l="-1711" t="-1724"/>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737BFBC5-7BEC-4FAD-B9BB-F3257D3FC69E}"/>
              </a:ext>
            </a:extLst>
          </p:cNvPr>
          <p:cNvSpPr txBox="1">
            <a:spLocks/>
          </p:cNvSpPr>
          <p:nvPr/>
        </p:nvSpPr>
        <p:spPr bwMode="auto">
          <a:xfrm>
            <a:off x="352426" y="6075641"/>
            <a:ext cx="609599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Y. Zhan, et al., Found. Trends Electron. Des. </a:t>
            </a:r>
            <a:r>
              <a:rPr lang="en-IN" sz="1600" dirty="0" err="1">
                <a:solidFill>
                  <a:schemeClr val="tx1">
                    <a:lumMod val="65000"/>
                    <a:lumOff val="35000"/>
                  </a:schemeClr>
                </a:solidFill>
              </a:rPr>
              <a:t>Autom</a:t>
            </a:r>
            <a:r>
              <a:rPr lang="en-IN" sz="1600" dirty="0">
                <a:solidFill>
                  <a:schemeClr val="tx1">
                    <a:lumMod val="65000"/>
                    <a:lumOff val="35000"/>
                  </a:schemeClr>
                </a:solidFill>
              </a:rPr>
              <a:t>. 2008 </a:t>
            </a:r>
            <a:endParaRPr lang="en-IN" sz="1600" kern="0" dirty="0">
              <a:solidFill>
                <a:schemeClr val="tx1">
                  <a:lumMod val="65000"/>
                  <a:lumOff val="35000"/>
                </a:schemeClr>
              </a:solidFill>
            </a:endParaRPr>
          </a:p>
        </p:txBody>
      </p:sp>
      <p:sp>
        <p:nvSpPr>
          <p:cNvPr id="8" name="TextBox 7">
            <a:extLst>
              <a:ext uri="{FF2B5EF4-FFF2-40B4-BE49-F238E27FC236}">
                <a16:creationId xmlns:a16="http://schemas.microsoft.com/office/drawing/2014/main" id="{10334549-A97C-486B-AFF6-E48EA1E00451}"/>
              </a:ext>
            </a:extLst>
          </p:cNvPr>
          <p:cNvSpPr txBox="1"/>
          <p:nvPr/>
        </p:nvSpPr>
        <p:spPr>
          <a:xfrm>
            <a:off x="11311648" y="6488668"/>
            <a:ext cx="312906" cy="369332"/>
          </a:xfrm>
          <a:prstGeom prst="rect">
            <a:avLst/>
          </a:prstGeom>
          <a:noFill/>
        </p:spPr>
        <p:txBody>
          <a:bodyPr wrap="none" rtlCol="0">
            <a:spAutoFit/>
          </a:bodyPr>
          <a:lstStyle/>
          <a:p>
            <a:r>
              <a:rPr lang="en-IN" dirty="0">
                <a:solidFill>
                  <a:schemeClr val="accent2"/>
                </a:solidFill>
              </a:rPr>
              <a:t>7</a:t>
            </a:r>
          </a:p>
        </p:txBody>
      </p:sp>
    </p:spTree>
    <p:extLst>
      <p:ext uri="{BB962C8B-B14F-4D97-AF65-F5344CB8AC3E}">
        <p14:creationId xmlns:p14="http://schemas.microsoft.com/office/powerpoint/2010/main" val="266567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DBF8-A9FB-4096-83DA-2A61BE30F52E}"/>
              </a:ext>
            </a:extLst>
          </p:cNvPr>
          <p:cNvSpPr>
            <a:spLocks noGrp="1"/>
          </p:cNvSpPr>
          <p:nvPr>
            <p:ph type="title"/>
          </p:nvPr>
        </p:nvSpPr>
        <p:spPr>
          <a:xfrm>
            <a:off x="914401" y="304800"/>
            <a:ext cx="10553700" cy="1143000"/>
          </a:xfrm>
        </p:spPr>
        <p:txBody>
          <a:bodyPr/>
          <a:lstStyle/>
          <a:p>
            <a:r>
              <a:rPr lang="en-US" dirty="0"/>
              <a:t>Finite Difference Method (FDM) Modeling</a:t>
            </a:r>
            <a:endParaRPr lang="en-IN"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77F7FA04-5CD9-4F71-8121-8B0640CCE15A}"/>
                  </a:ext>
                </a:extLst>
              </p:cNvPr>
              <p:cNvSpPr>
                <a:spLocks noGrp="1"/>
              </p:cNvSpPr>
              <p:nvPr>
                <p:ph idx="1"/>
              </p:nvPr>
            </p:nvSpPr>
            <p:spPr>
              <a:xfrm>
                <a:off x="819151" y="1543051"/>
                <a:ext cx="7480059" cy="4241800"/>
              </a:xfrm>
            </p:spPr>
            <p:txBody>
              <a:bodyPr/>
              <a:lstStyle/>
              <a:p>
                <a:r>
                  <a:rPr lang="en-US" sz="2800" dirty="0"/>
                  <a:t>FDM based heat flow:</a:t>
                </a:r>
              </a:p>
              <a:p>
                <a:pPr lvl="1"/>
                <a14:m>
                  <m:oMath xmlns:m="http://schemas.openxmlformats.org/officeDocument/2006/math">
                    <m:r>
                      <a:rPr lang="en-IN" sz="2400" i="1">
                        <a:latin typeface="Cambria Math" panose="02040503050406030204" pitchFamily="18" charset="0"/>
                      </a:rPr>
                      <m:t>𝐶</m:t>
                    </m:r>
                    <m:f>
                      <m:fPr>
                        <m:ctrlPr>
                          <a:rPr lang="en-IN" sz="2400" i="1">
                            <a:latin typeface="Cambria Math" panose="02040503050406030204" pitchFamily="18" charset="0"/>
                          </a:rPr>
                        </m:ctrlPr>
                      </m:fPr>
                      <m:num>
                        <m:r>
                          <a:rPr lang="en-IN" sz="2400" i="1">
                            <a:latin typeface="Cambria Math" panose="02040503050406030204" pitchFamily="18" charset="0"/>
                          </a:rPr>
                          <m:t>𝜕</m:t>
                        </m:r>
                        <m:r>
                          <a:rPr lang="en-IN" sz="2400" i="1">
                            <a:latin typeface="Cambria Math" panose="02040503050406030204" pitchFamily="18" charset="0"/>
                          </a:rPr>
                          <m:t>𝑇</m:t>
                        </m:r>
                      </m:num>
                      <m:den>
                        <m:r>
                          <a:rPr lang="en-IN" sz="2400" i="1">
                            <a:latin typeface="Cambria Math" panose="02040503050406030204" pitchFamily="18" charset="0"/>
                          </a:rPr>
                          <m:t>𝜕</m:t>
                        </m:r>
                        <m:r>
                          <a:rPr lang="en-IN" sz="2400" i="1">
                            <a:latin typeface="Cambria Math" panose="02040503050406030204" pitchFamily="18" charset="0"/>
                          </a:rPr>
                          <m:t>𝑡</m:t>
                        </m:r>
                      </m:den>
                    </m:f>
                    <m:r>
                      <a:rPr lang="en-IN" sz="2400" i="1">
                        <a:latin typeface="Cambria Math" panose="02040503050406030204" pitchFamily="18" charset="0"/>
                      </a:rPr>
                      <m:t>=</m:t>
                    </m:r>
                    <m:r>
                      <a:rPr lang="en-IN" sz="2400" i="1">
                        <a:latin typeface="Cambria Math" panose="02040503050406030204" pitchFamily="18" charset="0"/>
                      </a:rPr>
                      <m:t>𝐾</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d>
                      <m:dPr>
                        <m:ctrlPr>
                          <a:rPr lang="en-IN" sz="2400" i="1">
                            <a:latin typeface="Cambria Math" panose="02040503050406030204" pitchFamily="18" charset="0"/>
                          </a:rPr>
                        </m:ctrlPr>
                      </m:dPr>
                      <m:e>
                        <m:f>
                          <m:fPr>
                            <m:ctrlPr>
                              <a:rPr lang="en-IN" sz="2400" i="1">
                                <a:latin typeface="Cambria Math" panose="02040503050406030204" pitchFamily="18" charset="0"/>
                              </a:rPr>
                            </m:ctrlPr>
                          </m:fPr>
                          <m:num>
                            <m:sSup>
                              <m:sSupPr>
                                <m:ctrlPr>
                                  <a:rPr lang="en-IN" sz="2400" i="1">
                                    <a:latin typeface="Cambria Math" panose="02040503050406030204" pitchFamily="18" charset="0"/>
                                  </a:rPr>
                                </m:ctrlPr>
                              </m:sSupPr>
                              <m:e>
                                <m:r>
                                  <a:rPr lang="en-IN" sz="2400" i="1">
                                    <a:latin typeface="Cambria Math" panose="02040503050406030204" pitchFamily="18" charset="0"/>
                                  </a:rPr>
                                  <m:t>𝜕</m:t>
                                </m:r>
                              </m:e>
                              <m:sup>
                                <m:r>
                                  <a:rPr lang="en-IN" sz="2400" i="1">
                                    <a:latin typeface="Cambria Math" panose="02040503050406030204" pitchFamily="18" charset="0"/>
                                  </a:rPr>
                                  <m:t>2</m:t>
                                </m:r>
                              </m:sup>
                            </m:sSup>
                            <m:r>
                              <a:rPr lang="en-IN" sz="2400" i="1">
                                <a:latin typeface="Cambria Math" panose="02040503050406030204" pitchFamily="18" charset="0"/>
                              </a:rPr>
                              <m:t>𝑇</m:t>
                            </m:r>
                          </m:num>
                          <m:den>
                            <m:r>
                              <a:rPr lang="en-IN" sz="2400" i="1">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𝑥</m:t>
                                </m:r>
                              </m:e>
                              <m:sup>
                                <m:r>
                                  <a:rPr lang="en-IN" sz="2400" i="1">
                                    <a:latin typeface="Cambria Math" panose="02040503050406030204" pitchFamily="18" charset="0"/>
                                  </a:rPr>
                                  <m:t>2</m:t>
                                </m:r>
                              </m:sup>
                            </m:sSup>
                          </m:den>
                        </m:f>
                        <m:r>
                          <a:rPr lang="en-IN" sz="2400" i="1">
                            <a:latin typeface="Cambria Math" panose="02040503050406030204" pitchFamily="18" charset="0"/>
                          </a:rPr>
                          <m:t>+</m:t>
                        </m:r>
                        <m:r>
                          <a:rPr lang="en-US" sz="2400" i="1">
                            <a:latin typeface="Cambria Math" panose="02040503050406030204" pitchFamily="18" charset="0"/>
                          </a:rPr>
                          <m:t> </m:t>
                        </m:r>
                        <m:f>
                          <m:fPr>
                            <m:ctrlPr>
                              <a:rPr lang="en-IN" sz="2400" i="1">
                                <a:latin typeface="Cambria Math" panose="02040503050406030204" pitchFamily="18" charset="0"/>
                              </a:rPr>
                            </m:ctrlPr>
                          </m:fPr>
                          <m:num>
                            <m:sSup>
                              <m:sSupPr>
                                <m:ctrlPr>
                                  <a:rPr lang="en-IN" sz="2400" i="1">
                                    <a:latin typeface="Cambria Math" panose="02040503050406030204" pitchFamily="18" charset="0"/>
                                  </a:rPr>
                                </m:ctrlPr>
                              </m:sSupPr>
                              <m:e>
                                <m:r>
                                  <a:rPr lang="en-IN" sz="2400" i="1">
                                    <a:latin typeface="Cambria Math" panose="02040503050406030204" pitchFamily="18" charset="0"/>
                                  </a:rPr>
                                  <m:t>𝜕</m:t>
                                </m:r>
                              </m:e>
                              <m:sup>
                                <m:r>
                                  <a:rPr lang="en-IN" sz="2400" i="1">
                                    <a:latin typeface="Cambria Math" panose="02040503050406030204" pitchFamily="18" charset="0"/>
                                  </a:rPr>
                                  <m:t>2</m:t>
                                </m:r>
                              </m:sup>
                            </m:sSup>
                            <m:r>
                              <a:rPr lang="en-IN" sz="2400" i="1">
                                <a:latin typeface="Cambria Math" panose="02040503050406030204" pitchFamily="18" charset="0"/>
                              </a:rPr>
                              <m:t>𝑇</m:t>
                            </m:r>
                          </m:num>
                          <m:den>
                            <m:r>
                              <a:rPr lang="en-IN" sz="2400" i="1">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𝑦</m:t>
                                </m:r>
                              </m:e>
                              <m:sup>
                                <m:r>
                                  <a:rPr lang="en-IN" sz="2400" i="1">
                                    <a:latin typeface="Cambria Math" panose="02040503050406030204" pitchFamily="18" charset="0"/>
                                  </a:rPr>
                                  <m:t>2</m:t>
                                </m:r>
                              </m:sup>
                            </m:sSup>
                          </m:den>
                        </m:f>
                        <m:r>
                          <a:rPr lang="en-IN" sz="2400" i="1">
                            <a:latin typeface="Cambria Math" panose="02040503050406030204" pitchFamily="18" charset="0"/>
                          </a:rPr>
                          <m:t>+</m:t>
                        </m:r>
                        <m:f>
                          <m:fPr>
                            <m:ctrlPr>
                              <a:rPr lang="en-IN" sz="2400" i="1">
                                <a:latin typeface="Cambria Math" panose="02040503050406030204" pitchFamily="18" charset="0"/>
                              </a:rPr>
                            </m:ctrlPr>
                          </m:fPr>
                          <m:num>
                            <m:sSup>
                              <m:sSupPr>
                                <m:ctrlPr>
                                  <a:rPr lang="en-IN" sz="2400" i="1">
                                    <a:latin typeface="Cambria Math" panose="02040503050406030204" pitchFamily="18" charset="0"/>
                                  </a:rPr>
                                </m:ctrlPr>
                              </m:sSupPr>
                              <m:e>
                                <m:r>
                                  <a:rPr lang="en-IN" sz="2400" i="1">
                                    <a:latin typeface="Cambria Math" panose="02040503050406030204" pitchFamily="18" charset="0"/>
                                  </a:rPr>
                                  <m:t>𝜕</m:t>
                                </m:r>
                              </m:e>
                              <m:sup>
                                <m:r>
                                  <a:rPr lang="en-IN" sz="2400" i="1">
                                    <a:latin typeface="Cambria Math" panose="02040503050406030204" pitchFamily="18" charset="0"/>
                                  </a:rPr>
                                  <m:t>2</m:t>
                                </m:r>
                              </m:sup>
                            </m:sSup>
                            <m:r>
                              <a:rPr lang="en-IN" sz="2400" i="1">
                                <a:latin typeface="Cambria Math" panose="02040503050406030204" pitchFamily="18" charset="0"/>
                              </a:rPr>
                              <m:t>𝑇</m:t>
                            </m:r>
                          </m:num>
                          <m:den>
                            <m:r>
                              <a:rPr lang="en-IN" sz="2400" i="1">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𝑧</m:t>
                                </m:r>
                              </m:e>
                              <m:sup>
                                <m:r>
                                  <a:rPr lang="en-IN" sz="2400" i="1">
                                    <a:latin typeface="Cambria Math" panose="02040503050406030204" pitchFamily="18" charset="0"/>
                                  </a:rPr>
                                  <m:t>2</m:t>
                                </m:r>
                              </m:sup>
                            </m:sSup>
                          </m:den>
                        </m:f>
                        <m:r>
                          <a:rPr lang="en-US" sz="2400" i="1">
                            <a:latin typeface="Cambria Math" panose="02040503050406030204" pitchFamily="18" charset="0"/>
                          </a:rPr>
                          <m:t>+</m:t>
                        </m:r>
                        <m:r>
                          <a:rPr lang="en-US" sz="2400" i="1">
                            <a:latin typeface="Cambria Math" panose="02040503050406030204" pitchFamily="18" charset="0"/>
                          </a:rPr>
                          <m:t>𝑃</m:t>
                        </m:r>
                        <m:d>
                          <m:dPr>
                            <m:ctrlPr>
                              <a:rPr lang="en-IN" sz="2400" i="1">
                                <a:latin typeface="Cambria Math" panose="02040503050406030204" pitchFamily="18" charset="0"/>
                              </a:rPr>
                            </m:ctrlPr>
                          </m:dPr>
                          <m:e>
                            <m:r>
                              <a:rPr lang="en-IN" sz="2400" i="1">
                                <a:latin typeface="Cambria Math" panose="02040503050406030204" pitchFamily="18" charset="0"/>
                              </a:rPr>
                              <m:t>𝑥</m:t>
                            </m:r>
                            <m:r>
                              <a:rPr lang="en-IN" sz="2400" i="1">
                                <a:latin typeface="Cambria Math" panose="02040503050406030204" pitchFamily="18" charset="0"/>
                              </a:rPr>
                              <m:t>,</m:t>
                            </m:r>
                            <m:r>
                              <a:rPr lang="en-IN" sz="2400" i="1">
                                <a:latin typeface="Cambria Math" panose="02040503050406030204" pitchFamily="18" charset="0"/>
                              </a:rPr>
                              <m:t>𝑦</m:t>
                            </m:r>
                            <m:r>
                              <a:rPr lang="en-IN" sz="2400" i="1">
                                <a:latin typeface="Cambria Math" panose="02040503050406030204" pitchFamily="18" charset="0"/>
                              </a:rPr>
                              <m:t>,</m:t>
                            </m:r>
                            <m:r>
                              <a:rPr lang="en-IN" sz="2400" i="1">
                                <a:latin typeface="Cambria Math" panose="02040503050406030204" pitchFamily="18" charset="0"/>
                              </a:rPr>
                              <m:t>𝑧</m:t>
                            </m:r>
                            <m:r>
                              <a:rPr lang="en-IN" sz="2400" i="1">
                                <a:latin typeface="Cambria Math" panose="02040503050406030204" pitchFamily="18" charset="0"/>
                              </a:rPr>
                              <m:t>,</m:t>
                            </m:r>
                            <m:r>
                              <a:rPr lang="en-IN" sz="2400" i="1">
                                <a:latin typeface="Cambria Math" panose="02040503050406030204" pitchFamily="18" charset="0"/>
                              </a:rPr>
                              <m:t>𝑡</m:t>
                            </m:r>
                          </m:e>
                        </m:d>
                      </m:e>
                    </m:d>
                  </m:oMath>
                </a14:m>
                <a:endParaRPr lang="en-US" dirty="0"/>
              </a:p>
              <a:p>
                <a:r>
                  <a:rPr lang="en-US" sz="2800" dirty="0"/>
                  <a:t>Solution in steady state:</a:t>
                </a:r>
              </a:p>
              <a:p>
                <a:pPr lvl="1"/>
                <a:r>
                  <a:rPr lang="en-US" sz="2400" dirty="0"/>
                  <a:t>Thermal-electrical equivalence</a:t>
                </a:r>
                <a:endParaRPr lang="en-IN" sz="2400" dirty="0"/>
              </a:p>
              <a:p>
                <a:pPr lvl="1"/>
                <a14:m>
                  <m:oMath xmlns:m="http://schemas.openxmlformats.org/officeDocument/2006/math">
                    <m:r>
                      <a:rPr lang="en-US" sz="2400" i="1">
                        <a:latin typeface="Cambria Math" panose="02040503050406030204" pitchFamily="18" charset="0"/>
                      </a:rPr>
                      <m:t>𝐺𝑇</m:t>
                    </m:r>
                    <m:r>
                      <a:rPr lang="en-US" sz="2400" i="1">
                        <a:latin typeface="Cambria Math" panose="02040503050406030204" pitchFamily="18" charset="0"/>
                      </a:rPr>
                      <m:t>=</m:t>
                    </m:r>
                    <m:r>
                      <a:rPr lang="en-US" sz="2400" i="1">
                        <a:latin typeface="Cambria Math" panose="02040503050406030204" pitchFamily="18" charset="0"/>
                      </a:rPr>
                      <m:t>𝑃</m:t>
                    </m:r>
                  </m:oMath>
                </a14:m>
                <a:endParaRPr lang="en-IN" sz="2800" dirty="0"/>
              </a:p>
              <a:p>
                <a:endParaRPr lang="en-IN" sz="2800" dirty="0"/>
              </a:p>
            </p:txBody>
          </p:sp>
        </mc:Choice>
        <mc:Fallback xmlns="">
          <p:sp>
            <p:nvSpPr>
              <p:cNvPr id="7" name="Content Placeholder 2">
                <a:extLst>
                  <a:ext uri="{FF2B5EF4-FFF2-40B4-BE49-F238E27FC236}">
                    <a16:creationId xmlns:a16="http://schemas.microsoft.com/office/drawing/2014/main" id="{77F7FA04-5CD9-4F71-8121-8B0640CCE15A}"/>
                  </a:ext>
                </a:extLst>
              </p:cNvPr>
              <p:cNvSpPr>
                <a:spLocks noGrp="1" noRot="1" noChangeAspect="1" noMove="1" noResize="1" noEditPoints="1" noAdjustHandles="1" noChangeArrowheads="1" noChangeShapeType="1" noTextEdit="1"/>
              </p:cNvSpPr>
              <p:nvPr>
                <p:ph idx="1"/>
              </p:nvPr>
            </p:nvSpPr>
            <p:spPr>
              <a:xfrm>
                <a:off x="819151" y="1543051"/>
                <a:ext cx="7480059" cy="4241800"/>
              </a:xfrm>
              <a:blipFill>
                <a:blip r:embed="rId3"/>
                <a:stretch>
                  <a:fillRect l="-1711" t="-1724"/>
                </a:stretch>
              </a:blipFill>
            </p:spPr>
            <p:txBody>
              <a:bodyPr/>
              <a:lstStyle/>
              <a:p>
                <a:r>
                  <a:rPr lang="en-US">
                    <a:noFill/>
                  </a:rPr>
                  <a:t> </a:t>
                </a:r>
              </a:p>
            </p:txBody>
          </p:sp>
        </mc:Fallback>
      </mc:AlternateContent>
      <p:sp>
        <p:nvSpPr>
          <p:cNvPr id="11" name="Content Placeholder 2">
            <a:extLst>
              <a:ext uri="{FF2B5EF4-FFF2-40B4-BE49-F238E27FC236}">
                <a16:creationId xmlns:a16="http://schemas.microsoft.com/office/drawing/2014/main" id="{737BFBC5-7BEC-4FAD-B9BB-F3257D3FC69E}"/>
              </a:ext>
            </a:extLst>
          </p:cNvPr>
          <p:cNvSpPr txBox="1">
            <a:spLocks/>
          </p:cNvSpPr>
          <p:nvPr/>
        </p:nvSpPr>
        <p:spPr bwMode="auto">
          <a:xfrm>
            <a:off x="352426" y="6075641"/>
            <a:ext cx="609599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a:solidFill>
                  <a:schemeClr val="tx1">
                    <a:lumMod val="65000"/>
                    <a:lumOff val="35000"/>
                  </a:schemeClr>
                </a:solidFill>
              </a:rPr>
              <a:t>Y. Zhan, et al., Found. Trends Electron. Des. </a:t>
            </a:r>
            <a:r>
              <a:rPr lang="en-IN" sz="1600" dirty="0" err="1">
                <a:solidFill>
                  <a:schemeClr val="tx1">
                    <a:lumMod val="65000"/>
                    <a:lumOff val="35000"/>
                  </a:schemeClr>
                </a:solidFill>
              </a:rPr>
              <a:t>Autom</a:t>
            </a:r>
            <a:r>
              <a:rPr lang="en-IN" sz="1600" dirty="0">
                <a:solidFill>
                  <a:schemeClr val="tx1">
                    <a:lumMod val="65000"/>
                    <a:lumOff val="35000"/>
                  </a:schemeClr>
                </a:solidFill>
              </a:rPr>
              <a:t>. 2008 </a:t>
            </a:r>
            <a:endParaRPr lang="en-IN" sz="1600" kern="0" dirty="0">
              <a:solidFill>
                <a:schemeClr val="tx1">
                  <a:lumMod val="65000"/>
                  <a:lumOff val="35000"/>
                </a:schemeClr>
              </a:solidFill>
            </a:endParaRPr>
          </a:p>
        </p:txBody>
      </p:sp>
      <p:sp>
        <p:nvSpPr>
          <p:cNvPr id="13" name="Content Placeholder 2">
            <a:extLst>
              <a:ext uri="{FF2B5EF4-FFF2-40B4-BE49-F238E27FC236}">
                <a16:creationId xmlns:a16="http://schemas.microsoft.com/office/drawing/2014/main" id="{2FB015F6-DF92-4C8F-93C8-630B502DBF2A}"/>
              </a:ext>
            </a:extLst>
          </p:cNvPr>
          <p:cNvSpPr txBox="1">
            <a:spLocks/>
          </p:cNvSpPr>
          <p:nvPr/>
        </p:nvSpPr>
        <p:spPr bwMode="auto">
          <a:xfrm>
            <a:off x="352426" y="5729942"/>
            <a:ext cx="3676649" cy="4797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68589" tIns="34295" rIns="68589" bIns="34295" numCol="1" anchor="t" anchorCtr="0" compatLnSpc="1">
            <a:prstTxWarp prst="textNoShape">
              <a:avLst/>
            </a:prstTxWarp>
          </a:bodyPr>
          <a:lstStyle>
            <a:lvl1pPr marL="342929" indent="-342929"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12" indent="-285774"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094" indent="-228620"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33"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571" indent="-228620"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09" indent="-228620"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048" indent="-228620"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286" indent="-228620"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524" indent="-228620" algn="l" rtl="0" eaLnBrk="1" fontAlgn="base" hangingPunct="1">
              <a:spcBef>
                <a:spcPct val="20000"/>
              </a:spcBef>
              <a:spcAft>
                <a:spcPct val="0"/>
              </a:spcAft>
              <a:buClr>
                <a:srgbClr val="7A0019"/>
              </a:buClr>
              <a:buChar char="»"/>
              <a:defRPr sz="2000">
                <a:solidFill>
                  <a:schemeClr val="tx1"/>
                </a:solidFill>
                <a:latin typeface="+mn-lt"/>
                <a:ea typeface="+mn-ea"/>
              </a:defRPr>
            </a:lvl9pPr>
          </a:lstStyle>
          <a:p>
            <a:pPr marL="0" indent="0">
              <a:buNone/>
            </a:pPr>
            <a:r>
              <a:rPr lang="en-US" sz="1600" dirty="0" err="1">
                <a:solidFill>
                  <a:schemeClr val="tx1">
                    <a:lumMod val="65000"/>
                    <a:lumOff val="35000"/>
                  </a:schemeClr>
                </a:solidFill>
              </a:rPr>
              <a:t>E.Pop</a:t>
            </a:r>
            <a:r>
              <a:rPr lang="en-US" sz="1600" dirty="0">
                <a:solidFill>
                  <a:schemeClr val="tx1">
                    <a:lumMod val="65000"/>
                    <a:lumOff val="35000"/>
                  </a:schemeClr>
                </a:solidFill>
              </a:rPr>
              <a:t>, et al., IEDM </a:t>
            </a:r>
            <a:r>
              <a:rPr lang="en-IN" sz="1600" dirty="0">
                <a:solidFill>
                  <a:schemeClr val="tx1">
                    <a:lumMod val="65000"/>
                    <a:lumOff val="35000"/>
                  </a:schemeClr>
                </a:solidFill>
              </a:rPr>
              <a:t>2003 </a:t>
            </a:r>
            <a:endParaRPr lang="en-IN" sz="1600" kern="0" dirty="0">
              <a:solidFill>
                <a:schemeClr val="tx1">
                  <a:lumMod val="65000"/>
                  <a:lumOff val="35000"/>
                </a:schemeClr>
              </a:solidFill>
            </a:endParaRPr>
          </a:p>
        </p:txBody>
      </p:sp>
      <p:pic>
        <p:nvPicPr>
          <p:cNvPr id="4" name="Picture 3">
            <a:extLst>
              <a:ext uri="{FF2B5EF4-FFF2-40B4-BE49-F238E27FC236}">
                <a16:creationId xmlns:a16="http://schemas.microsoft.com/office/drawing/2014/main" id="{0EFE3647-674B-44E8-BEBE-FBE84D42D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018" y="1411384"/>
            <a:ext cx="2675025" cy="1979037"/>
          </a:xfrm>
          <a:prstGeom prst="rect">
            <a:avLst/>
          </a:prstGeom>
        </p:spPr>
      </p:pic>
      <p:sp>
        <p:nvSpPr>
          <p:cNvPr id="5" name="TextBox 4">
            <a:extLst>
              <a:ext uri="{FF2B5EF4-FFF2-40B4-BE49-F238E27FC236}">
                <a16:creationId xmlns:a16="http://schemas.microsoft.com/office/drawing/2014/main" id="{7BC6B684-3BD0-491F-8D4D-CE4D25424DB7}"/>
              </a:ext>
            </a:extLst>
          </p:cNvPr>
          <p:cNvSpPr txBox="1"/>
          <p:nvPr/>
        </p:nvSpPr>
        <p:spPr>
          <a:xfrm rot="16200000">
            <a:off x="7599983" y="2034315"/>
            <a:ext cx="1991330" cy="461665"/>
          </a:xfrm>
          <a:prstGeom prst="rect">
            <a:avLst/>
          </a:prstGeom>
          <a:solidFill>
            <a:schemeClr val="bg1"/>
          </a:solidFill>
        </p:spPr>
        <p:txBody>
          <a:bodyPr wrap="square" rtlCol="0">
            <a:spAutoFit/>
          </a:bodyPr>
          <a:lstStyle/>
          <a:p>
            <a:pPr algn="ctr"/>
            <a:r>
              <a:rPr lang="en-US" sz="1200" dirty="0"/>
              <a:t>Heat generation rate (W/cm</a:t>
            </a:r>
            <a:r>
              <a:rPr lang="en-US" sz="1200" baseline="30000" dirty="0"/>
              <a:t>3</a:t>
            </a:r>
            <a:r>
              <a:rPr lang="en-US" sz="1200" dirty="0"/>
              <a:t>)</a:t>
            </a:r>
          </a:p>
        </p:txBody>
      </p:sp>
      <p:sp>
        <p:nvSpPr>
          <p:cNvPr id="14" name="TextBox 13">
            <a:extLst>
              <a:ext uri="{FF2B5EF4-FFF2-40B4-BE49-F238E27FC236}">
                <a16:creationId xmlns:a16="http://schemas.microsoft.com/office/drawing/2014/main" id="{89AA4AC8-9A6A-49C1-A4C3-6810BBF4DADD}"/>
              </a:ext>
            </a:extLst>
          </p:cNvPr>
          <p:cNvSpPr txBox="1"/>
          <p:nvPr/>
        </p:nvSpPr>
        <p:spPr>
          <a:xfrm>
            <a:off x="8690900" y="3046459"/>
            <a:ext cx="2398936" cy="461665"/>
          </a:xfrm>
          <a:prstGeom prst="rect">
            <a:avLst/>
          </a:prstGeom>
          <a:solidFill>
            <a:schemeClr val="bg1"/>
          </a:solidFill>
        </p:spPr>
        <p:txBody>
          <a:bodyPr wrap="square" rtlCol="0">
            <a:spAutoFit/>
          </a:bodyPr>
          <a:lstStyle/>
          <a:p>
            <a:pPr algn="ctr"/>
            <a:r>
              <a:rPr lang="en-US" sz="1200" dirty="0"/>
              <a:t>Distance along channel </a:t>
            </a:r>
          </a:p>
          <a:p>
            <a:pPr algn="ctr"/>
            <a:r>
              <a:rPr lang="en-US" sz="1200" dirty="0"/>
              <a:t>(channel length units)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464D6C8-C9B3-4022-96CF-F09C895FFED1}"/>
                  </a:ext>
                </a:extLst>
              </p:cNvPr>
              <p:cNvSpPr txBox="1"/>
              <p:nvPr/>
            </p:nvSpPr>
            <p:spPr>
              <a:xfrm>
                <a:off x="9027883" y="1873411"/>
                <a:ext cx="627703" cy="247697"/>
              </a:xfrm>
              <a:prstGeom prst="rect">
                <a:avLst/>
              </a:prstGeom>
              <a:solidFill>
                <a:schemeClr val="bg1"/>
              </a:solid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900" b="0" i="1" smtClean="0">
                          <a:latin typeface="Cambria Math" panose="02040503050406030204" pitchFamily="18" charset="0"/>
                        </a:rPr>
                        <m:t>𝐻</m:t>
                      </m:r>
                      <m:r>
                        <a:rPr lang="en-US" sz="900" b="0" i="1" smtClean="0">
                          <a:latin typeface="Cambria Math" panose="02040503050406030204" pitchFamily="18" charset="0"/>
                        </a:rPr>
                        <m:t>=</m:t>
                      </m:r>
                      <m:acc>
                        <m:accPr>
                          <m:chr m:val="⃗"/>
                          <m:ctrlPr>
                            <a:rPr lang="en-US" sz="900" b="0" i="1" smtClean="0">
                              <a:latin typeface="Cambria Math" panose="02040503050406030204" pitchFamily="18" charset="0"/>
                            </a:rPr>
                          </m:ctrlPr>
                        </m:accPr>
                        <m:e>
                          <m:r>
                            <a:rPr lang="en-US" sz="900" b="0" i="1" smtClean="0">
                              <a:latin typeface="Cambria Math" panose="02040503050406030204" pitchFamily="18" charset="0"/>
                            </a:rPr>
                            <m:t>𝐽</m:t>
                          </m:r>
                        </m:e>
                      </m:acc>
                      <m:r>
                        <a:rPr lang="en-US" sz="900" b="0" i="1" smtClean="0">
                          <a:latin typeface="Cambria Math" panose="02040503050406030204" pitchFamily="18" charset="0"/>
                        </a:rPr>
                        <m:t>.</m:t>
                      </m:r>
                      <m:acc>
                        <m:accPr>
                          <m:chr m:val="⃗"/>
                          <m:ctrlPr>
                            <a:rPr lang="en-US" sz="900" b="0" i="1" smtClean="0">
                              <a:latin typeface="Cambria Math" panose="02040503050406030204" pitchFamily="18" charset="0"/>
                            </a:rPr>
                          </m:ctrlPr>
                        </m:accPr>
                        <m:e>
                          <m:r>
                            <a:rPr lang="en-US" sz="900" b="0" i="1" smtClean="0">
                              <a:latin typeface="Cambria Math" panose="02040503050406030204" pitchFamily="18" charset="0"/>
                            </a:rPr>
                            <m:t>𝐸</m:t>
                          </m:r>
                        </m:e>
                      </m:acc>
                      <m:r>
                        <a:rPr lang="en-US" sz="900" b="0" i="1" smtClean="0">
                          <a:latin typeface="Cambria Math" panose="02040503050406030204" pitchFamily="18" charset="0"/>
                        </a:rPr>
                        <m:t> </m:t>
                      </m:r>
                    </m:oMath>
                  </m:oMathPara>
                </a14:m>
                <a:endParaRPr lang="en-US" sz="900" dirty="0"/>
              </a:p>
            </p:txBody>
          </p:sp>
        </mc:Choice>
        <mc:Fallback xmlns="">
          <p:sp>
            <p:nvSpPr>
              <p:cNvPr id="15" name="TextBox 14">
                <a:extLst>
                  <a:ext uri="{FF2B5EF4-FFF2-40B4-BE49-F238E27FC236}">
                    <a16:creationId xmlns:a16="http://schemas.microsoft.com/office/drawing/2014/main" id="{6464D6C8-C9B3-4022-96CF-F09C895FFED1}"/>
                  </a:ext>
                </a:extLst>
              </p:cNvPr>
              <p:cNvSpPr txBox="1">
                <a:spLocks noRot="1" noChangeAspect="1" noMove="1" noResize="1" noEditPoints="1" noAdjustHandles="1" noChangeArrowheads="1" noChangeShapeType="1" noTextEdit="1"/>
              </p:cNvSpPr>
              <p:nvPr/>
            </p:nvSpPr>
            <p:spPr>
              <a:xfrm>
                <a:off x="9027883" y="1873411"/>
                <a:ext cx="627703" cy="247697"/>
              </a:xfrm>
              <a:prstGeom prst="rect">
                <a:avLst/>
              </a:prstGeom>
              <a:blipFill>
                <a:blip r:embed="rId5"/>
                <a:stretch>
                  <a:fillRect t="-4651"/>
                </a:stretch>
              </a:blipFill>
              <a:ln>
                <a:solidFill>
                  <a:schemeClr val="tx1"/>
                </a:solidFill>
              </a:ln>
            </p:spPr>
            <p:txBody>
              <a:bodyPr/>
              <a:lstStyle/>
              <a:p>
                <a:r>
                  <a:rPr lang="en-US">
                    <a:noFill/>
                  </a:rPr>
                  <a:t> </a:t>
                </a:r>
              </a:p>
            </p:txBody>
          </p:sp>
        </mc:Fallback>
      </mc:AlternateContent>
      <p:pic>
        <p:nvPicPr>
          <p:cNvPr id="16" name="Picture 15" descr="soi_finfet.pdf - Adobe Acrobat Reader DC">
            <a:extLst>
              <a:ext uri="{FF2B5EF4-FFF2-40B4-BE49-F238E27FC236}">
                <a16:creationId xmlns:a16="http://schemas.microsoft.com/office/drawing/2014/main" id="{48FB7BC2-3748-4B81-AFE7-C415D1749CB5}"/>
              </a:ext>
            </a:extLst>
          </p:cNvPr>
          <p:cNvPicPr>
            <a:picLocks noChangeAspect="1"/>
          </p:cNvPicPr>
          <p:nvPr/>
        </p:nvPicPr>
        <p:blipFill rotWithShape="1">
          <a:blip r:embed="rId6">
            <a:extLst>
              <a:ext uri="{28A0092B-C50C-407E-A947-70E740481C1C}">
                <a14:useLocalDpi xmlns:a14="http://schemas.microsoft.com/office/drawing/2010/main" val="0"/>
              </a:ext>
            </a:extLst>
          </a:blip>
          <a:srcRect l="23467" t="19815" r="38155" b="2401"/>
          <a:stretch/>
        </p:blipFill>
        <p:spPr>
          <a:xfrm>
            <a:off x="5939952" y="3402280"/>
            <a:ext cx="2333131" cy="2545698"/>
          </a:xfrm>
          <a:prstGeom prst="rect">
            <a:avLst/>
          </a:prstGeom>
        </p:spPr>
      </p:pic>
      <p:pic>
        <p:nvPicPr>
          <p:cNvPr id="8" name="Picture 7" descr="single_fin.pdf - Adobe Acrobat Reader DC">
            <a:extLst>
              <a:ext uri="{FF2B5EF4-FFF2-40B4-BE49-F238E27FC236}">
                <a16:creationId xmlns:a16="http://schemas.microsoft.com/office/drawing/2014/main" id="{D8AD4CA0-B8BC-4B18-8A89-D98850AB04E7}"/>
              </a:ext>
            </a:extLst>
          </p:cNvPr>
          <p:cNvPicPr>
            <a:picLocks noChangeAspect="1"/>
          </p:cNvPicPr>
          <p:nvPr/>
        </p:nvPicPr>
        <p:blipFill rotWithShape="1">
          <a:blip r:embed="rId7">
            <a:extLst>
              <a:ext uri="{28A0092B-C50C-407E-A947-70E740481C1C}">
                <a14:useLocalDpi xmlns:a14="http://schemas.microsoft.com/office/drawing/2010/main" val="0"/>
              </a:ext>
            </a:extLst>
          </a:blip>
          <a:srcRect l="12188" t="19815" r="30104" b="2401"/>
          <a:stretch/>
        </p:blipFill>
        <p:spPr>
          <a:xfrm>
            <a:off x="8159168" y="3482907"/>
            <a:ext cx="3912560" cy="2839077"/>
          </a:xfrm>
          <a:prstGeom prst="rect">
            <a:avLst/>
          </a:prstGeom>
        </p:spPr>
      </p:pic>
      <p:sp>
        <p:nvSpPr>
          <p:cNvPr id="17" name="TextBox 16">
            <a:extLst>
              <a:ext uri="{FF2B5EF4-FFF2-40B4-BE49-F238E27FC236}">
                <a16:creationId xmlns:a16="http://schemas.microsoft.com/office/drawing/2014/main" id="{B769414E-EFFE-4C7F-8E36-A8F70794CED3}"/>
              </a:ext>
            </a:extLst>
          </p:cNvPr>
          <p:cNvSpPr txBox="1"/>
          <p:nvPr/>
        </p:nvSpPr>
        <p:spPr>
          <a:xfrm>
            <a:off x="11311648" y="6482806"/>
            <a:ext cx="312906" cy="369332"/>
          </a:xfrm>
          <a:prstGeom prst="rect">
            <a:avLst/>
          </a:prstGeom>
          <a:noFill/>
        </p:spPr>
        <p:txBody>
          <a:bodyPr wrap="none" rtlCol="0">
            <a:spAutoFit/>
          </a:bodyPr>
          <a:lstStyle/>
          <a:p>
            <a:r>
              <a:rPr lang="en-IN" dirty="0">
                <a:solidFill>
                  <a:schemeClr val="accent2"/>
                </a:solidFill>
              </a:rPr>
              <a:t>8</a:t>
            </a:r>
          </a:p>
        </p:txBody>
      </p:sp>
    </p:spTree>
    <p:extLst>
      <p:ext uri="{BB962C8B-B14F-4D97-AF65-F5344CB8AC3E}">
        <p14:creationId xmlns:p14="http://schemas.microsoft.com/office/powerpoint/2010/main" val="2948979220"/>
      </p:ext>
    </p:extLst>
  </p:cSld>
  <p:clrMapOvr>
    <a:masterClrMapping/>
  </p:clrMapOvr>
</p:sld>
</file>

<file path=ppt/theme/theme1.xml><?xml version="1.0" encoding="utf-8"?>
<a:theme xmlns:a="http://schemas.openxmlformats.org/drawingml/2006/main" name="SVP-regents-PowerPoint-HD-3">
  <a:themeElements>
    <a:clrScheme name="Custom 1">
      <a:dk1>
        <a:sysClr val="windowText" lastClr="000000"/>
      </a:dk1>
      <a:lt1>
        <a:sysClr val="window" lastClr="FFFFFF"/>
      </a:lt1>
      <a:dk2>
        <a:srgbClr val="1F497D"/>
      </a:dk2>
      <a:lt2>
        <a:srgbClr val="D7D9D7"/>
      </a:lt2>
      <a:accent1>
        <a:srgbClr val="7A0019"/>
      </a:accent1>
      <a:accent2>
        <a:srgbClr val="FFCC33"/>
      </a:accent2>
      <a:accent3>
        <a:srgbClr val="C82936"/>
      </a:accent3>
      <a:accent4>
        <a:srgbClr val="003D4C"/>
      </a:accent4>
      <a:accent5>
        <a:srgbClr val="79C9C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10667</TotalTime>
  <Words>4148</Words>
  <Application>Microsoft Macintosh PowerPoint</Application>
  <PresentationFormat>Widescreen</PresentationFormat>
  <Paragraphs>463</Paragraphs>
  <Slides>37</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ＭＳ Ｐゴシック</vt:lpstr>
      <vt:lpstr>ＭＳ Ｐゴシック</vt:lpstr>
      <vt:lpstr>Arial</vt:lpstr>
      <vt:lpstr>Calibri</vt:lpstr>
      <vt:lpstr>Cambria Math</vt:lpstr>
      <vt:lpstr>Comic Sans MS</vt:lpstr>
      <vt:lpstr>Corbel</vt:lpstr>
      <vt:lpstr>Tahoma</vt:lpstr>
      <vt:lpstr>Times New Roman</vt:lpstr>
      <vt:lpstr>Wingdings</vt:lpstr>
      <vt:lpstr>SVP-regents-PowerPoint-HD-3</vt:lpstr>
      <vt:lpstr>TherMOS: A Thermal Model for  Self-heating in Advanced MOSFETs</vt:lpstr>
      <vt:lpstr>Outline</vt:lpstr>
      <vt:lpstr>Introduction</vt:lpstr>
      <vt:lpstr>TherMOS: Self-heating at the Device Level</vt:lpstr>
      <vt:lpstr>TherMOS: Self-heating at the Device Level</vt:lpstr>
      <vt:lpstr>TherMOS: Self-heating at the Device Level</vt:lpstr>
      <vt:lpstr>Outline</vt:lpstr>
      <vt:lpstr>Finite Difference Method (FDM) Modeling</vt:lpstr>
      <vt:lpstr>Finite Difference Method (FDM) Modeling</vt:lpstr>
      <vt:lpstr>PowerPoint Presentation</vt:lpstr>
      <vt:lpstr>Why TherMOS?</vt:lpstr>
      <vt:lpstr>Why TherMOS?</vt:lpstr>
      <vt:lpstr>Outline</vt:lpstr>
      <vt:lpstr>TherMOS Use Case: At a Circuit-level</vt:lpstr>
      <vt:lpstr>TherMOS Use Case: At a Circuit-level</vt:lpstr>
      <vt:lpstr>TherMOS Use Case: Reliability Analysis</vt:lpstr>
      <vt:lpstr>Conclusion</vt:lpstr>
      <vt:lpstr>Conclusion</vt:lpstr>
      <vt:lpstr>BACKUP SLIDES</vt:lpstr>
      <vt:lpstr>TherMOS Results: Temperature Contour Plots</vt:lpstr>
      <vt:lpstr>Why TherMOS?</vt:lpstr>
      <vt:lpstr>Why TherMOS?</vt:lpstr>
      <vt:lpstr>Why TherMOS?</vt:lpstr>
      <vt:lpstr>Why TherMOS?</vt:lpstr>
      <vt:lpstr>Contact Location and Size of Array</vt:lpstr>
      <vt:lpstr>Look-up-table (LUT) Characterization</vt:lpstr>
      <vt:lpstr>Conclusion</vt:lpstr>
      <vt:lpstr>Reliability Issues</vt:lpstr>
      <vt:lpstr>Impact of SH on Electromigration (EM)</vt:lpstr>
      <vt:lpstr>Circuit-level Impact of SH on BTI and HCI</vt:lpstr>
      <vt:lpstr>Circuit-level Impact of SH on BTI and HCI</vt:lpstr>
      <vt:lpstr>Effects of Self-heating (SH) </vt:lpstr>
      <vt:lpstr>Parameters Used</vt:lpstr>
      <vt:lpstr>Look-up-table (LUT) Characterization</vt:lpstr>
      <vt:lpstr>Circuit-level Impact on BTI and HCI</vt:lpstr>
      <vt:lpstr>Circuit Level Analysis</vt:lpstr>
      <vt:lpstr>Impact of SH on Electromigration (EM)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Nanda Unnikrishnan</dc:creator>
  <cp:lastModifiedBy>Microsoft Office User</cp:lastModifiedBy>
  <cp:revision>347</cp:revision>
  <dcterms:created xsi:type="dcterms:W3CDTF">2019-02-10T17:32:36Z</dcterms:created>
  <dcterms:modified xsi:type="dcterms:W3CDTF">2020-01-19T21:12:47Z</dcterms:modified>
</cp:coreProperties>
</file>