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6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15" r:id="rId49"/>
    <p:sldId id="316" r:id="rId50"/>
    <p:sldId id="317" r:id="rId51"/>
    <p:sldId id="318" r:id="rId52"/>
    <p:sldId id="319" r:id="rId53"/>
    <p:sldId id="320" r:id="rId54"/>
    <p:sldId id="321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18" autoAdjust="0"/>
  </p:normalViewPr>
  <p:slideViewPr>
    <p:cSldViewPr>
      <p:cViewPr varScale="1">
        <p:scale>
          <a:sx n="92" d="100"/>
          <a:sy n="92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F576A-C220-43DC-A65D-291B163073A9}" type="datetimeFigureOut">
              <a:rPr lang="en-US" smtClean="0"/>
              <a:pPr/>
              <a:t>1/4/2010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A4E64-8248-4821-999E-64DED9118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</a:t>
            </a:r>
            <a:r>
              <a:rPr lang="en-US" baseline="0" dirty="0" smtClean="0"/>
              <a:t> states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path to s[01]=2? Only one path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</a:t>
            </a:r>
            <a:r>
              <a:rPr lang="en-US" baseline="0" dirty="0" smtClean="0"/>
              <a:t> each possible value of s[2], know (1) best path to it – “survivor”, and (ii) corresponding metric.  Now extend “survivors” to state s[3]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</a:t>
            </a:r>
            <a:r>
              <a:rPr lang="en-US" baseline="0" dirty="0" smtClean="0"/>
              <a:t> each possible value of s[2], know (1) best path to it – “survivor”, and (ii) corresponding metric.  Now extend “survivors” to state s[3]. </a:t>
            </a:r>
            <a:r>
              <a:rPr lang="en-US" dirty="0" smtClean="0"/>
              <a:t>Best path to s[3]=00?</a:t>
            </a:r>
            <a:r>
              <a:rPr lang="en-US" baseline="0" dirty="0" smtClean="0"/>
              <a:t>  2 possibilities – choose one with larger metric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</a:t>
            </a:r>
            <a:r>
              <a:rPr lang="en-US" baseline="0" dirty="0" smtClean="0"/>
              <a:t> each possible value of s[2], know (1) best path to it – “survivor”, and (ii) corresponding metric.  Now extend “survivors” to state s[3]. </a:t>
            </a:r>
            <a:r>
              <a:rPr lang="en-US" dirty="0" smtClean="0"/>
              <a:t>Best path to s[3]=00?</a:t>
            </a:r>
            <a:r>
              <a:rPr lang="en-US" baseline="0" dirty="0" smtClean="0"/>
              <a:t>  2 possibilities – choose one with larger metric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S[0]=00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</a:t>
            </a:r>
            <a:r>
              <a:rPr lang="en-US" baseline="0" dirty="0" smtClean="0"/>
              <a:t> each possible value of s[2], know (1) best path to it – “survivor”, and (ii) corresponding metric.  Now extend “survivors” to state s[3]. </a:t>
            </a:r>
            <a:r>
              <a:rPr lang="en-US" dirty="0" smtClean="0"/>
              <a:t>Best path to s[3]=00?</a:t>
            </a:r>
            <a:r>
              <a:rPr lang="en-US" baseline="0" dirty="0" smtClean="0"/>
              <a:t>  2 possibilities – choose one with larger metric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</a:t>
            </a:r>
            <a:r>
              <a:rPr lang="en-US" baseline="0" dirty="0" smtClean="0"/>
              <a:t> each possible value of s[2], know (1) best path to it – “survivor”, and (ii) corresponding metric.  Now extend “survivors” to state s[3]. </a:t>
            </a:r>
            <a:r>
              <a:rPr lang="en-US" dirty="0" smtClean="0"/>
              <a:t>Best path to s[3]=00?</a:t>
            </a:r>
            <a:r>
              <a:rPr lang="en-US" baseline="0" dirty="0" smtClean="0"/>
              <a:t>  2 possibilities – choose one with larger metric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</a:t>
            </a:r>
            <a:r>
              <a:rPr lang="en-US" baseline="0" dirty="0" smtClean="0"/>
              <a:t> each possible value of s[2], know (1) best path to it – “survivor”, and (ii) corresponding metric.  Now extend “survivors” to state s[3]. </a:t>
            </a:r>
            <a:r>
              <a:rPr lang="en-US" dirty="0" smtClean="0"/>
              <a:t>Best path to s[3]=00?</a:t>
            </a:r>
            <a:r>
              <a:rPr lang="en-US" baseline="0" dirty="0" smtClean="0"/>
              <a:t>  2 possibilities – choose one with larger metric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</a:t>
            </a:r>
            <a:r>
              <a:rPr lang="en-US" baseline="0" dirty="0" smtClean="0"/>
              <a:t> each possible value of s[2], know (1) best path to it – “survivor”, and (ii) corresponding metric.  Now extend “survivors” to state s[3]. </a:t>
            </a:r>
            <a:r>
              <a:rPr lang="en-US" dirty="0" smtClean="0"/>
              <a:t>Best path to s[3]=00?</a:t>
            </a:r>
            <a:r>
              <a:rPr lang="en-US" baseline="0" dirty="0" smtClean="0"/>
              <a:t>  2 possibilities – choose one with larger metric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</a:t>
            </a:r>
            <a:r>
              <a:rPr lang="en-US" baseline="0" dirty="0" smtClean="0"/>
              <a:t> each possible value of s[2], know (1) best path to it – “survivor”, and (ii) corresponding metric.  Now extend “survivors” to state s[3]. </a:t>
            </a:r>
            <a:r>
              <a:rPr lang="en-US" dirty="0" smtClean="0"/>
              <a:t>Best path to s[3]=00?</a:t>
            </a:r>
            <a:r>
              <a:rPr lang="en-US" baseline="0" dirty="0" smtClean="0"/>
              <a:t>  2 possibilities – choose one with larger metric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</a:t>
            </a:r>
            <a:r>
              <a:rPr lang="en-US" baseline="0" dirty="0" smtClean="0"/>
              <a:t> each possible value of s[2], know (1) best path to it – “survivor”, and (ii) corresponding metric.  Now extend “survivors” to state s[3]. </a:t>
            </a:r>
            <a:r>
              <a:rPr lang="en-US" dirty="0" smtClean="0"/>
              <a:t>Best path to s[3]=00?</a:t>
            </a:r>
            <a:r>
              <a:rPr lang="en-US" baseline="0" dirty="0" smtClean="0"/>
              <a:t>  2 possibilities – choose one with larger metric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</a:t>
            </a:r>
            <a:r>
              <a:rPr lang="en-US" baseline="0" dirty="0" smtClean="0"/>
              <a:t> each possible value of s[2], know (1) best path to it – “survivor”, and (ii) corresponding metric.  Now extend “survivors” to state s[3]. </a:t>
            </a:r>
            <a:r>
              <a:rPr lang="en-US" dirty="0" smtClean="0"/>
              <a:t>Best path to s[3]=00?</a:t>
            </a:r>
            <a:r>
              <a:rPr lang="en-US" baseline="0" dirty="0" smtClean="0"/>
              <a:t>  2 possibilities – choose one with larger metric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</a:t>
            </a:r>
            <a:r>
              <a:rPr lang="en-US" baseline="0" dirty="0" smtClean="0"/>
              <a:t> each possible value of s[2], know (1) best path to it – “survivor”, and (ii) corresponding metric.  Now extend “survivors” to state s[3]. </a:t>
            </a:r>
            <a:r>
              <a:rPr lang="en-US" dirty="0" smtClean="0"/>
              <a:t>Best path to s[3]=00?</a:t>
            </a:r>
            <a:r>
              <a:rPr lang="en-US" baseline="0" dirty="0" smtClean="0"/>
              <a:t>  2 possibilities – choose one with larger metric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S[1]</a:t>
            </a:r>
            <a:r>
              <a:rPr lang="en-US" baseline="0" dirty="0" smtClean="0"/>
              <a:t> limited – left with 16 </a:t>
            </a:r>
            <a:r>
              <a:rPr lang="en-US" baseline="0" dirty="0" err="1" smtClean="0"/>
              <a:t>codewords</a:t>
            </a:r>
            <a:r>
              <a:rPr lang="en-US" baseline="0" dirty="0" smtClean="0"/>
              <a:t> (paths through trellis)</a:t>
            </a:r>
          </a:p>
          <a:p>
            <a:r>
              <a:rPr lang="en-US" baseline="0" dirty="0" smtClean="0"/>
              <a:t>Codeword – bits along path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path to 00?</a:t>
            </a:r>
            <a:r>
              <a:rPr lang="en-US" baseline="0" dirty="0" smtClean="0"/>
              <a:t>  And the corresponding metric to it?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S[1]</a:t>
            </a:r>
            <a:r>
              <a:rPr lang="en-US" baseline="0" dirty="0" smtClean="0"/>
              <a:t> limited – left with 16 </a:t>
            </a:r>
            <a:r>
              <a:rPr lang="en-US" baseline="0" dirty="0" err="1" smtClean="0"/>
              <a:t>codewords</a:t>
            </a:r>
            <a:r>
              <a:rPr lang="en-US" baseline="0" dirty="0" smtClean="0"/>
              <a:t> (paths through trellis)</a:t>
            </a:r>
          </a:p>
          <a:p>
            <a:r>
              <a:rPr lang="en-US" baseline="0" dirty="0" smtClean="0"/>
              <a:t>Codeword – bits along path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Extend to model terminating zeroes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S[1]</a:t>
            </a:r>
            <a:r>
              <a:rPr lang="en-US" baseline="0" dirty="0" smtClean="0"/>
              <a:t> limited – left with 16 </a:t>
            </a:r>
            <a:r>
              <a:rPr lang="en-US" baseline="0" dirty="0" err="1" smtClean="0"/>
              <a:t>codewords</a:t>
            </a:r>
            <a:r>
              <a:rPr lang="en-US" baseline="0" dirty="0" smtClean="0"/>
              <a:t> (paths through trellis)</a:t>
            </a:r>
          </a:p>
          <a:p>
            <a:r>
              <a:rPr lang="en-US" baseline="0" dirty="0" smtClean="0"/>
              <a:t>Codeword – bits along path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metrics, now update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Simple Error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path to 00?</a:t>
            </a:r>
            <a:r>
              <a:rPr lang="en-US" baseline="0" dirty="0" smtClean="0"/>
              <a:t>  And the corresponding metric to it?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D_free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</a:t>
            </a:r>
            <a:r>
              <a:rPr lang="en-US" baseline="0" dirty="0" smtClean="0"/>
              <a:t> error event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Simple Error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path to 00?</a:t>
            </a:r>
            <a:r>
              <a:rPr lang="en-US" baseline="0" dirty="0" smtClean="0"/>
              <a:t>  And the corresponding metric to it?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path to 11?</a:t>
            </a:r>
            <a:r>
              <a:rPr lang="en-US" baseline="0" dirty="0" smtClean="0"/>
              <a:t>  And the corresponding metric to it?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path to s[00]=2?</a:t>
            </a:r>
            <a:r>
              <a:rPr lang="en-US" baseline="0" dirty="0" smtClean="0"/>
              <a:t>  And the corresponding metric to it?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A4E64-8248-4821-999E-64DED9118F9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24E2-14FE-4DEF-9CCF-88DD07559A72}" type="datetimeFigureOut">
              <a:rPr lang="en-US" smtClean="0"/>
              <a:pPr/>
              <a:t>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9C8-EADF-46F6-89A7-FB3FA3507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24E2-14FE-4DEF-9CCF-88DD07559A72}" type="datetimeFigureOut">
              <a:rPr lang="en-US" smtClean="0"/>
              <a:pPr/>
              <a:t>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9C8-EADF-46F6-89A7-FB3FA3507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24E2-14FE-4DEF-9CCF-88DD07559A72}" type="datetimeFigureOut">
              <a:rPr lang="en-US" smtClean="0"/>
              <a:pPr/>
              <a:t>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9C8-EADF-46F6-89A7-FB3FA3507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24E2-14FE-4DEF-9CCF-88DD07559A72}" type="datetimeFigureOut">
              <a:rPr lang="en-US" smtClean="0"/>
              <a:pPr/>
              <a:t>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9C8-EADF-46F6-89A7-FB3FA3507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24E2-14FE-4DEF-9CCF-88DD07559A72}" type="datetimeFigureOut">
              <a:rPr lang="en-US" smtClean="0"/>
              <a:pPr/>
              <a:t>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9C8-EADF-46F6-89A7-FB3FA3507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24E2-14FE-4DEF-9CCF-88DD07559A72}" type="datetimeFigureOut">
              <a:rPr lang="en-US" smtClean="0"/>
              <a:pPr/>
              <a:t>1/4/2010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9C8-EADF-46F6-89A7-FB3FA3507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24E2-14FE-4DEF-9CCF-88DD07559A72}" type="datetimeFigureOut">
              <a:rPr lang="en-US" smtClean="0"/>
              <a:pPr/>
              <a:t>1/4/2010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9C8-EADF-46F6-89A7-FB3FA3507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24E2-14FE-4DEF-9CCF-88DD07559A72}" type="datetimeFigureOut">
              <a:rPr lang="en-US" smtClean="0"/>
              <a:pPr/>
              <a:t>1/4/2010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9C8-EADF-46F6-89A7-FB3FA3507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24E2-14FE-4DEF-9CCF-88DD07559A72}" type="datetimeFigureOut">
              <a:rPr lang="en-US" smtClean="0"/>
              <a:pPr/>
              <a:t>1/4/2010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9C8-EADF-46F6-89A7-FB3FA3507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24E2-14FE-4DEF-9CCF-88DD07559A72}" type="datetimeFigureOut">
              <a:rPr lang="en-US" smtClean="0"/>
              <a:pPr/>
              <a:t>1/4/2010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9C8-EADF-46F6-89A7-FB3FA3507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24E2-14FE-4DEF-9CCF-88DD07559A72}" type="datetimeFigureOut">
              <a:rPr lang="en-US" smtClean="0"/>
              <a:pPr/>
              <a:t>1/4/2010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609C8-EADF-46F6-89A7-FB3FA3507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624E2-14FE-4DEF-9CCF-88DD07559A72}" type="datetimeFigureOut">
              <a:rPr lang="en-US" smtClean="0"/>
              <a:pPr/>
              <a:t>1/4/2010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609C8-EADF-46F6-89A7-FB3FA3507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/>
          <p:nvPr/>
        </p:nvGrpSpPr>
        <p:grpSpPr>
          <a:xfrm>
            <a:off x="838200" y="996464"/>
            <a:ext cx="1676401" cy="4401205"/>
            <a:chOff x="304800" y="1066800"/>
            <a:chExt cx="1676401" cy="4401205"/>
          </a:xfrm>
        </p:grpSpPr>
        <p:grpSp>
          <p:nvGrpSpPr>
            <p:cNvPr id="3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" name="Straight Connector 16"/>
            <p:cNvCxnSpPr>
              <a:stCxn id="5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5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8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7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7" idx="6"/>
              <a:endCxn id="13" idx="2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6" idx="6"/>
              <a:endCxn id="13" idx="2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6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5446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371600" y="50292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219200" y="45720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288472" y="39069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295400" y="26670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295400" y="20574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295400" y="32766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32"/>
          <p:cNvGrpSpPr/>
          <p:nvPr/>
        </p:nvGrpSpPr>
        <p:grpSpPr>
          <a:xfrm>
            <a:off x="2514600" y="1008995"/>
            <a:ext cx="1676401" cy="4401205"/>
            <a:chOff x="304800" y="1066800"/>
            <a:chExt cx="1676401" cy="4401205"/>
          </a:xfrm>
        </p:grpSpPr>
        <p:grpSp>
          <p:nvGrpSpPr>
            <p:cNvPr id="10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08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0" name="Straight Connector 99"/>
            <p:cNvCxnSpPr>
              <a:stCxn id="109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109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112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11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11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10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0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TextBox 112"/>
          <p:cNvSpPr txBox="1"/>
          <p:nvPr/>
        </p:nvSpPr>
        <p:spPr>
          <a:xfrm>
            <a:off x="3124200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048000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895600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971800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971800" y="20699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971800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32"/>
          <p:cNvGrpSpPr/>
          <p:nvPr/>
        </p:nvGrpSpPr>
        <p:grpSpPr>
          <a:xfrm>
            <a:off x="4190999" y="1008995"/>
            <a:ext cx="1676401" cy="4401205"/>
            <a:chOff x="304800" y="1066800"/>
            <a:chExt cx="1676401" cy="4401205"/>
          </a:xfrm>
        </p:grpSpPr>
        <p:grpSp>
          <p:nvGrpSpPr>
            <p:cNvPr id="12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31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3" name="Straight Connector 122"/>
            <p:cNvCxnSpPr>
              <a:stCxn id="132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32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35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34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34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33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33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TextBox 135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648199" y="20699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3" name="Group 32"/>
          <p:cNvGrpSpPr/>
          <p:nvPr/>
        </p:nvGrpSpPr>
        <p:grpSpPr>
          <a:xfrm>
            <a:off x="5867399" y="1017246"/>
            <a:ext cx="1676401" cy="4401205"/>
            <a:chOff x="304800" y="1066800"/>
            <a:chExt cx="1676401" cy="4401205"/>
          </a:xfrm>
        </p:grpSpPr>
        <p:grpSp>
          <p:nvGrpSpPr>
            <p:cNvPr id="14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54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6" name="Straight Connector 145"/>
            <p:cNvCxnSpPr>
              <a:stCxn id="155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55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58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57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157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56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stCxn id="156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TextBox 158"/>
          <p:cNvSpPr txBox="1"/>
          <p:nvPr/>
        </p:nvSpPr>
        <p:spPr>
          <a:xfrm>
            <a:off x="6476999" y="9906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6476999" y="1392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6400799" y="50499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6248399" y="4592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6317671" y="392776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324599" y="2687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324599" y="20781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6324599" y="3297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5" name="Group 8"/>
          <p:cNvGrpSpPr/>
          <p:nvPr/>
        </p:nvGrpSpPr>
        <p:grpSpPr>
          <a:xfrm>
            <a:off x="7543799" y="1017246"/>
            <a:ext cx="550151" cy="4401205"/>
            <a:chOff x="304800" y="1066800"/>
            <a:chExt cx="550151" cy="4401205"/>
          </a:xfrm>
        </p:grpSpPr>
        <p:sp>
          <p:nvSpPr>
            <p:cNvPr id="177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1</a:t>
            </a:r>
            <a:r>
              <a:rPr lang="en-US" sz="1400" dirty="0" smtClean="0">
                <a:solidFill>
                  <a:srgbClr val="0070C0"/>
                </a:solidFill>
              </a:rPr>
              <a:t>.3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 flipH="1" flipV="1">
            <a:off x="4664307" y="1329903"/>
            <a:ext cx="126318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724399" y="2571095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724399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4724399" y="2565210"/>
            <a:ext cx="1143000" cy="2520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648199" y="20699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2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 flipH="1" flipV="1">
            <a:off x="4664307" y="1329903"/>
            <a:ext cx="126318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724399" y="2571095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724399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4724399" y="2565210"/>
            <a:ext cx="1143000" cy="2520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648199" y="20699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8" name="Right Arrow 97"/>
          <p:cNvSpPr/>
          <p:nvPr/>
        </p:nvSpPr>
        <p:spPr>
          <a:xfrm>
            <a:off x="5257800" y="11430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029200" y="838200"/>
            <a:ext cx="955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2.1+.5=2.6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 flipH="1" flipV="1">
            <a:off x="4664307" y="1329903"/>
            <a:ext cx="126318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724399" y="2571095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724399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4724399" y="2565210"/>
            <a:ext cx="1143000" cy="2520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648199" y="20699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8" name="Right Arrow 97"/>
          <p:cNvSpPr/>
          <p:nvPr/>
        </p:nvSpPr>
        <p:spPr>
          <a:xfrm>
            <a:off x="5257800" y="11430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029200" y="838200"/>
            <a:ext cx="955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2.1+.5=2.6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0" name="Right Arrow 99"/>
          <p:cNvSpPr/>
          <p:nvPr/>
        </p:nvSpPr>
        <p:spPr>
          <a:xfrm rot="18983442">
            <a:off x="5257800" y="1701165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562600" y="167640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-1.1-0.5=-1.6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724399" y="2571095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724399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4724399" y="2565210"/>
            <a:ext cx="1143000" cy="2520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Right Arrow 97"/>
          <p:cNvSpPr/>
          <p:nvPr/>
        </p:nvSpPr>
        <p:spPr>
          <a:xfrm>
            <a:off x="5257800" y="11430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5446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0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0" name="Straight Connector 99"/>
          <p:cNvCxnSpPr>
            <a:stCxn id="109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09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5400000" flipH="1" flipV="1">
            <a:off x="2987908" y="1329903"/>
            <a:ext cx="126318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112" idx="6"/>
          </p:cNvCxnSpPr>
          <p:nvPr/>
        </p:nvCxnSpPr>
        <p:spPr>
          <a:xfrm>
            <a:off x="3048000" y="2571095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11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11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110" idx="6"/>
          </p:cNvCxnSpPr>
          <p:nvPr/>
        </p:nvCxnSpPr>
        <p:spPr>
          <a:xfrm flipV="1">
            <a:off x="3048000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110" idx="6"/>
          </p:cNvCxnSpPr>
          <p:nvPr/>
        </p:nvCxnSpPr>
        <p:spPr>
          <a:xfrm flipV="1">
            <a:off x="3048000" y="2565210"/>
            <a:ext cx="1143000" cy="2520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3124200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048000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895600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971800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971800" y="20699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971800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32"/>
          <p:cNvGrpSpPr/>
          <p:nvPr/>
        </p:nvGrpSpPr>
        <p:grpSpPr>
          <a:xfrm>
            <a:off x="4190999" y="1008995"/>
            <a:ext cx="1676401" cy="4401205"/>
            <a:chOff x="304800" y="1066800"/>
            <a:chExt cx="1676401" cy="4401205"/>
          </a:xfrm>
        </p:grpSpPr>
        <p:grpSp>
          <p:nvGrpSpPr>
            <p:cNvPr id="12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31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3" name="Straight Connector 122"/>
            <p:cNvCxnSpPr>
              <a:stCxn id="132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32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35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34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34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33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33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TextBox 135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648199" y="20699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3" name="Group 32"/>
          <p:cNvGrpSpPr/>
          <p:nvPr/>
        </p:nvGrpSpPr>
        <p:grpSpPr>
          <a:xfrm>
            <a:off x="5867399" y="1017246"/>
            <a:ext cx="1676401" cy="4401205"/>
            <a:chOff x="304800" y="1066800"/>
            <a:chExt cx="1676401" cy="4401205"/>
          </a:xfrm>
        </p:grpSpPr>
        <p:grpSp>
          <p:nvGrpSpPr>
            <p:cNvPr id="14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54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6" name="Straight Connector 145"/>
            <p:cNvCxnSpPr>
              <a:stCxn id="155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55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58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57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157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56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stCxn id="156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TextBox 158"/>
          <p:cNvSpPr txBox="1"/>
          <p:nvPr/>
        </p:nvSpPr>
        <p:spPr>
          <a:xfrm>
            <a:off x="6476999" y="9906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6476999" y="1392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6400799" y="50499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6248399" y="4592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6317671" y="392776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324599" y="2687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324599" y="20781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6324599" y="3297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5" name="Group 8"/>
          <p:cNvGrpSpPr/>
          <p:nvPr/>
        </p:nvGrpSpPr>
        <p:grpSpPr>
          <a:xfrm>
            <a:off x="7543799" y="1017246"/>
            <a:ext cx="550151" cy="4401205"/>
            <a:chOff x="304800" y="1066800"/>
            <a:chExt cx="550151" cy="4401205"/>
          </a:xfrm>
        </p:grpSpPr>
        <p:sp>
          <p:nvSpPr>
            <p:cNvPr id="177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724399" y="2571095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724399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4724399" y="2565210"/>
            <a:ext cx="1143000" cy="2520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3" name="Right Arrow 72"/>
          <p:cNvSpPr/>
          <p:nvPr/>
        </p:nvSpPr>
        <p:spPr>
          <a:xfrm rot="18829694">
            <a:off x="50292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0" name="Right Arrow 89"/>
          <p:cNvSpPr/>
          <p:nvPr/>
        </p:nvSpPr>
        <p:spPr>
          <a:xfrm rot="17747667">
            <a:off x="5119254" y="3804254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0" name="Right Arrow 99"/>
          <p:cNvSpPr/>
          <p:nvPr/>
        </p:nvSpPr>
        <p:spPr>
          <a:xfrm>
            <a:off x="5257800" y="11430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724399" y="2571095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724399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4724399" y="2565210"/>
            <a:ext cx="1143000" cy="2520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3" name="Right Arrow 72"/>
          <p:cNvSpPr/>
          <p:nvPr/>
        </p:nvSpPr>
        <p:spPr>
          <a:xfrm rot="18829694">
            <a:off x="50292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0" name="Right Arrow 89"/>
          <p:cNvSpPr/>
          <p:nvPr/>
        </p:nvSpPr>
        <p:spPr>
          <a:xfrm rot="17747667">
            <a:off x="5119254" y="3804254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495800" y="2895600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1.3-0.1=1.2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181600" y="4038600"/>
            <a:ext cx="1156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-2.3+0.1=-2.2</a:t>
            </a:r>
          </a:p>
        </p:txBody>
      </p:sp>
      <p:sp>
        <p:nvSpPr>
          <p:cNvPr id="101" name="Right Arrow 100"/>
          <p:cNvSpPr/>
          <p:nvPr/>
        </p:nvSpPr>
        <p:spPr>
          <a:xfrm>
            <a:off x="5257800" y="11430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724399" y="2571095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724399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2" name="Right Arrow 101"/>
          <p:cNvSpPr/>
          <p:nvPr/>
        </p:nvSpPr>
        <p:spPr>
          <a:xfrm rot="18829694">
            <a:off x="50292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3" name="Right Arrow 102"/>
          <p:cNvSpPr/>
          <p:nvPr/>
        </p:nvSpPr>
        <p:spPr>
          <a:xfrm>
            <a:off x="5257800" y="11430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724399" y="2571095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724399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2" name="Right Arrow 101"/>
          <p:cNvSpPr/>
          <p:nvPr/>
        </p:nvSpPr>
        <p:spPr>
          <a:xfrm rot="18829694">
            <a:off x="50292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3" name="Right Arrow 102"/>
          <p:cNvSpPr/>
          <p:nvPr/>
        </p:nvSpPr>
        <p:spPr>
          <a:xfrm>
            <a:off x="5257800" y="11430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Right Arrow 77"/>
          <p:cNvSpPr/>
          <p:nvPr/>
        </p:nvSpPr>
        <p:spPr>
          <a:xfrm rot="3425101">
            <a:off x="4873556" y="1822084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0" name="Right Arrow 99"/>
          <p:cNvSpPr/>
          <p:nvPr/>
        </p:nvSpPr>
        <p:spPr>
          <a:xfrm rot="2939126">
            <a:off x="4945854" y="2843857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724399" y="2571095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724399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2" name="Right Arrow 101"/>
          <p:cNvSpPr/>
          <p:nvPr/>
        </p:nvSpPr>
        <p:spPr>
          <a:xfrm rot="18829694">
            <a:off x="50292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3" name="Right Arrow 102"/>
          <p:cNvSpPr/>
          <p:nvPr/>
        </p:nvSpPr>
        <p:spPr>
          <a:xfrm>
            <a:off x="5257800" y="11430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Right Arrow 77"/>
          <p:cNvSpPr/>
          <p:nvPr/>
        </p:nvSpPr>
        <p:spPr>
          <a:xfrm rot="3425101">
            <a:off x="4873556" y="1822084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105400" y="1676400"/>
            <a:ext cx="920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2.1-.5=1.6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0" name="Right Arrow 99"/>
          <p:cNvSpPr/>
          <p:nvPr/>
        </p:nvSpPr>
        <p:spPr>
          <a:xfrm rot="2939126">
            <a:off x="4945854" y="2843857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800600" y="2511623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-1.1+.5=-0.6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724399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2" name="Right Arrow 101"/>
          <p:cNvSpPr/>
          <p:nvPr/>
        </p:nvSpPr>
        <p:spPr>
          <a:xfrm rot="18829694">
            <a:off x="50292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3" name="Right Arrow 102"/>
          <p:cNvSpPr/>
          <p:nvPr/>
        </p:nvSpPr>
        <p:spPr>
          <a:xfrm>
            <a:off x="5257800" y="11430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Right Arrow 77"/>
          <p:cNvSpPr/>
          <p:nvPr/>
        </p:nvSpPr>
        <p:spPr>
          <a:xfrm rot="3425101">
            <a:off x="4873556" y="1822084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4724399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2" name="Right Arrow 101"/>
          <p:cNvSpPr/>
          <p:nvPr/>
        </p:nvSpPr>
        <p:spPr>
          <a:xfrm rot="18829694">
            <a:off x="50292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3" name="Right Arrow 102"/>
          <p:cNvSpPr/>
          <p:nvPr/>
        </p:nvSpPr>
        <p:spPr>
          <a:xfrm>
            <a:off x="5257800" y="11430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Right Arrow 77"/>
          <p:cNvSpPr/>
          <p:nvPr/>
        </p:nvSpPr>
        <p:spPr>
          <a:xfrm rot="3425101">
            <a:off x="4873556" y="1822084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90" name="Right Arrow 89"/>
          <p:cNvSpPr/>
          <p:nvPr/>
        </p:nvSpPr>
        <p:spPr>
          <a:xfrm rot="2657705">
            <a:off x="5074689" y="4237334"/>
            <a:ext cx="304800" cy="256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0" name="Right Arrow 99"/>
          <p:cNvSpPr/>
          <p:nvPr/>
        </p:nvSpPr>
        <p:spPr>
          <a:xfrm>
            <a:off x="5151481" y="4967623"/>
            <a:ext cx="304800" cy="256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724400" y="5331023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-2.3-0.1=-2.4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334000" y="4191000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1.3+0.1=1.4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2" name="Right Arrow 101"/>
          <p:cNvSpPr/>
          <p:nvPr/>
        </p:nvSpPr>
        <p:spPr>
          <a:xfrm rot="18829694">
            <a:off x="50292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3" name="Right Arrow 102"/>
          <p:cNvSpPr/>
          <p:nvPr/>
        </p:nvSpPr>
        <p:spPr>
          <a:xfrm>
            <a:off x="5257800" y="11430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Right Arrow 77"/>
          <p:cNvSpPr/>
          <p:nvPr/>
        </p:nvSpPr>
        <p:spPr>
          <a:xfrm rot="3425101">
            <a:off x="4873556" y="1822084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90" name="Right Arrow 89"/>
          <p:cNvSpPr/>
          <p:nvPr/>
        </p:nvSpPr>
        <p:spPr>
          <a:xfrm rot="2657705">
            <a:off x="5074689" y="4237334"/>
            <a:ext cx="304800" cy="256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9436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10: -z[2]+z[3]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2954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2" name="Right Arrow 101"/>
          <p:cNvSpPr/>
          <p:nvPr/>
        </p:nvSpPr>
        <p:spPr>
          <a:xfrm rot="18829694">
            <a:off x="50292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Right Arrow 77"/>
          <p:cNvSpPr/>
          <p:nvPr/>
        </p:nvSpPr>
        <p:spPr>
          <a:xfrm rot="3425101">
            <a:off x="4873556" y="1822084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90" name="Right Arrow 89"/>
          <p:cNvSpPr/>
          <p:nvPr/>
        </p:nvSpPr>
        <p:spPr>
          <a:xfrm rot="2657705">
            <a:off x="5074689" y="4237334"/>
            <a:ext cx="304800" cy="256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9436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3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03843" y="990600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z[2]+z[3]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67200" y="6828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19782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-1.1</a:t>
            </a:r>
            <a:endParaRPr lang="en-US" sz="1400" dirty="0">
              <a:solidFill>
                <a:srgbClr val="7030A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249762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1.3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35908" y="44928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-2.3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9436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V="1">
            <a:off x="3058391" y="1334542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1361209" y="1381991"/>
            <a:ext cx="1143000" cy="58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9718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371600" y="1447800"/>
            <a:ext cx="1143000" cy="588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5446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0" name="Straight Connector 99"/>
          <p:cNvCxnSpPr>
            <a:stCxn id="109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09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11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11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3124200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971800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32"/>
          <p:cNvGrpSpPr/>
          <p:nvPr/>
        </p:nvGrpSpPr>
        <p:grpSpPr>
          <a:xfrm>
            <a:off x="4190999" y="1008995"/>
            <a:ext cx="1676401" cy="4401205"/>
            <a:chOff x="304800" y="1066800"/>
            <a:chExt cx="1676401" cy="4401205"/>
          </a:xfrm>
        </p:grpSpPr>
        <p:grpSp>
          <p:nvGrpSpPr>
            <p:cNvPr id="10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31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3" name="Straight Connector 122"/>
            <p:cNvCxnSpPr>
              <a:stCxn id="132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32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35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34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34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33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33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TextBox 135"/>
          <p:cNvSpPr txBox="1"/>
          <p:nvPr/>
        </p:nvSpPr>
        <p:spPr>
          <a:xfrm>
            <a:off x="4800599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800599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724399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571999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641271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6481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648199" y="20699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48199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32"/>
          <p:cNvGrpSpPr/>
          <p:nvPr/>
        </p:nvGrpSpPr>
        <p:grpSpPr>
          <a:xfrm>
            <a:off x="5867399" y="1017246"/>
            <a:ext cx="1676401" cy="4401205"/>
            <a:chOff x="304800" y="1066800"/>
            <a:chExt cx="1676401" cy="4401205"/>
          </a:xfrm>
        </p:grpSpPr>
        <p:grpSp>
          <p:nvGrpSpPr>
            <p:cNvPr id="12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54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6" name="Straight Connector 145"/>
            <p:cNvCxnSpPr>
              <a:stCxn id="155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55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58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57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157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56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stCxn id="156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TextBox 158"/>
          <p:cNvSpPr txBox="1"/>
          <p:nvPr/>
        </p:nvSpPr>
        <p:spPr>
          <a:xfrm>
            <a:off x="6476999" y="9906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6476999" y="1392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6400799" y="50499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6248399" y="4592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6317671" y="392776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324599" y="2687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324599" y="20781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6324599" y="3297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3" name="Group 8"/>
          <p:cNvGrpSpPr/>
          <p:nvPr/>
        </p:nvGrpSpPr>
        <p:grpSpPr>
          <a:xfrm>
            <a:off x="7543799" y="1017246"/>
            <a:ext cx="550151" cy="4401205"/>
            <a:chOff x="304800" y="1066800"/>
            <a:chExt cx="550151" cy="4401205"/>
          </a:xfrm>
        </p:grpSpPr>
        <p:sp>
          <p:nvSpPr>
            <p:cNvPr id="177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64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996464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8" name="TextBox 3"/>
          <p:cNvSpPr txBox="1"/>
          <p:nvPr/>
        </p:nvSpPr>
        <p:spPr>
          <a:xfrm>
            <a:off x="2514600" y="10089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514600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"/>
          <p:cNvSpPr txBox="1"/>
          <p:nvPr/>
        </p:nvSpPr>
        <p:spPr>
          <a:xfrm>
            <a:off x="4190999" y="1008995"/>
            <a:ext cx="5501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190999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90999" y="35235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9436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V="1">
            <a:off x="3058391" y="1334542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1361209" y="1381991"/>
            <a:ext cx="1143000" cy="58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9718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371600" y="1447800"/>
            <a:ext cx="1143000" cy="588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64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996464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8" name="TextBox 3"/>
          <p:cNvSpPr txBox="1"/>
          <p:nvPr/>
        </p:nvSpPr>
        <p:spPr>
          <a:xfrm>
            <a:off x="2514600" y="10089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514600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"/>
          <p:cNvSpPr txBox="1"/>
          <p:nvPr/>
        </p:nvSpPr>
        <p:spPr>
          <a:xfrm>
            <a:off x="4190999" y="1008995"/>
            <a:ext cx="5501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190999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90999" y="35235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9436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V="1">
            <a:off x="3058391" y="1334542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1361209" y="1381991"/>
            <a:ext cx="1143000" cy="58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9718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371600" y="1447800"/>
            <a:ext cx="1143000" cy="588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446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6400799" y="1278061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400799" y="1283946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340707" y="1338154"/>
            <a:ext cx="126318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00799" y="2579346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400799" y="2573461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00799" y="3798546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400799" y="5088061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400799" y="2573461"/>
            <a:ext cx="1143000" cy="2520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476999" y="9906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476999" y="1392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00799" y="50499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17671" y="392776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324599" y="2687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24599" y="20781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24599" y="3297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59" name="Group 8"/>
          <p:cNvGrpSpPr/>
          <p:nvPr/>
        </p:nvGrpSpPr>
        <p:grpSpPr>
          <a:xfrm>
            <a:off x="7543799" y="1017246"/>
            <a:ext cx="550151" cy="4401205"/>
            <a:chOff x="304800" y="1066800"/>
            <a:chExt cx="550151" cy="4401205"/>
          </a:xfrm>
        </p:grpSpPr>
        <p:sp>
          <p:nvSpPr>
            <p:cNvPr id="6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71054" y="1524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z[6], z[7]=-2,-2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67" name="Right Arrow 66"/>
          <p:cNvSpPr/>
          <p:nvPr/>
        </p:nvSpPr>
        <p:spPr>
          <a:xfrm>
            <a:off x="6934200" y="11430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705600" y="838200"/>
            <a:ext cx="930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2.6-4=-1.4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9" name="Right Arrow 68"/>
          <p:cNvSpPr/>
          <p:nvPr/>
        </p:nvSpPr>
        <p:spPr>
          <a:xfrm rot="18983442">
            <a:off x="6934200" y="1701165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239000" y="1676400"/>
            <a:ext cx="965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1.2+4=-5.2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64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996464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8" name="TextBox 3"/>
          <p:cNvSpPr txBox="1"/>
          <p:nvPr/>
        </p:nvSpPr>
        <p:spPr>
          <a:xfrm>
            <a:off x="2514600" y="10089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514600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"/>
          <p:cNvSpPr txBox="1"/>
          <p:nvPr/>
        </p:nvSpPr>
        <p:spPr>
          <a:xfrm>
            <a:off x="4190999" y="1008995"/>
            <a:ext cx="5501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190999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90999" y="35235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9436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V="1">
            <a:off x="3058391" y="1334542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1361209" y="1381991"/>
            <a:ext cx="1143000" cy="58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9718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371600" y="1447800"/>
            <a:ext cx="1143000" cy="588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446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400799" y="1283946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340707" y="1338154"/>
            <a:ext cx="126318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00799" y="2579346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400799" y="2573461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00799" y="3798546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400799" y="5088061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400799" y="2573461"/>
            <a:ext cx="1143000" cy="2520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476999" y="1392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00799" y="50499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17671" y="392776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324599" y="2687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24599" y="20781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24599" y="3297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7543799" y="1017246"/>
            <a:ext cx="550151" cy="4401205"/>
            <a:chOff x="304800" y="1066800"/>
            <a:chExt cx="550151" cy="4401205"/>
          </a:xfrm>
        </p:grpSpPr>
        <p:sp>
          <p:nvSpPr>
            <p:cNvPr id="6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71054" y="1524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z[6], z[7]=-2,-2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69" name="Right Arrow 68"/>
          <p:cNvSpPr/>
          <p:nvPr/>
        </p:nvSpPr>
        <p:spPr>
          <a:xfrm rot="18983442">
            <a:off x="6934200" y="1701165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200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5.2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64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996464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8" name="TextBox 3"/>
          <p:cNvSpPr txBox="1"/>
          <p:nvPr/>
        </p:nvSpPr>
        <p:spPr>
          <a:xfrm>
            <a:off x="2514600" y="10089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514600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"/>
          <p:cNvSpPr txBox="1"/>
          <p:nvPr/>
        </p:nvSpPr>
        <p:spPr>
          <a:xfrm>
            <a:off x="4190999" y="1008995"/>
            <a:ext cx="5501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190999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90999" y="35235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9436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V="1">
            <a:off x="3058391" y="1334542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1361209" y="1381991"/>
            <a:ext cx="1143000" cy="58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9718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371600" y="1447800"/>
            <a:ext cx="1143000" cy="588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446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400799" y="1283946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340707" y="1338154"/>
            <a:ext cx="126318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00799" y="2579346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400799" y="2573461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00799" y="3798546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400799" y="5088061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400799" y="2573461"/>
            <a:ext cx="1143000" cy="25204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476999" y="1392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00799" y="50499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17671" y="392776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324599" y="2687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24599" y="20781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24599" y="3297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7543799" y="1017246"/>
            <a:ext cx="550151" cy="4401205"/>
            <a:chOff x="304800" y="1066800"/>
            <a:chExt cx="550151" cy="4401205"/>
          </a:xfrm>
        </p:grpSpPr>
        <p:sp>
          <p:nvSpPr>
            <p:cNvPr id="6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71054" y="1524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z[6], z[7]=-2,-2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69" name="Right Arrow 68"/>
          <p:cNvSpPr/>
          <p:nvPr/>
        </p:nvSpPr>
        <p:spPr>
          <a:xfrm rot="18983442">
            <a:off x="6934200" y="1701165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200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5.2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7" name="Right Arrow 66"/>
          <p:cNvSpPr/>
          <p:nvPr/>
        </p:nvSpPr>
        <p:spPr>
          <a:xfrm rot="18829694">
            <a:off x="67056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8" name="Right Arrow 67"/>
          <p:cNvSpPr/>
          <p:nvPr/>
        </p:nvSpPr>
        <p:spPr>
          <a:xfrm rot="17747667">
            <a:off x="6795654" y="3804254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172200" y="2895600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1.6+0=1.6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58000" y="4038600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1.4+0=1.4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64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996464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8" name="TextBox 3"/>
          <p:cNvSpPr txBox="1"/>
          <p:nvPr/>
        </p:nvSpPr>
        <p:spPr>
          <a:xfrm>
            <a:off x="2514600" y="10089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514600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"/>
          <p:cNvSpPr txBox="1"/>
          <p:nvPr/>
        </p:nvSpPr>
        <p:spPr>
          <a:xfrm>
            <a:off x="4190999" y="1008995"/>
            <a:ext cx="5501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190999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90999" y="35235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9436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V="1">
            <a:off x="3058391" y="1334542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1361209" y="1381991"/>
            <a:ext cx="1143000" cy="58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9718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371600" y="1447800"/>
            <a:ext cx="1143000" cy="588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446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400799" y="1283946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340707" y="1338154"/>
            <a:ext cx="126318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00799" y="2579346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400799" y="2573461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00799" y="3798546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400799" y="5088061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476999" y="1392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00799" y="50499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17671" y="392776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324599" y="2687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24599" y="20781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24599" y="3297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7543799" y="1017246"/>
            <a:ext cx="550151" cy="4401205"/>
            <a:chOff x="304800" y="1066800"/>
            <a:chExt cx="550151" cy="4401205"/>
          </a:xfrm>
        </p:grpSpPr>
        <p:sp>
          <p:nvSpPr>
            <p:cNvPr id="6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71054" y="1524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z[6], z[7]=-2,-2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69" name="Right Arrow 68"/>
          <p:cNvSpPr/>
          <p:nvPr/>
        </p:nvSpPr>
        <p:spPr>
          <a:xfrm rot="18983442">
            <a:off x="6934200" y="1701165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200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5.2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7" name="Right Arrow 66"/>
          <p:cNvSpPr/>
          <p:nvPr/>
        </p:nvSpPr>
        <p:spPr>
          <a:xfrm rot="18829694">
            <a:off x="67056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649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64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996464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8" name="TextBox 3"/>
          <p:cNvSpPr txBox="1"/>
          <p:nvPr/>
        </p:nvSpPr>
        <p:spPr>
          <a:xfrm>
            <a:off x="2514600" y="10089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514600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"/>
          <p:cNvSpPr txBox="1"/>
          <p:nvPr/>
        </p:nvSpPr>
        <p:spPr>
          <a:xfrm>
            <a:off x="4190999" y="1008995"/>
            <a:ext cx="5501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190999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90999" y="35235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9436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V="1">
            <a:off x="3058391" y="1334542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1361209" y="1381991"/>
            <a:ext cx="1143000" cy="58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9718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371600" y="1447800"/>
            <a:ext cx="1143000" cy="588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446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400799" y="1283946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340707" y="1338154"/>
            <a:ext cx="126318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00799" y="2579346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400799" y="2573461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00799" y="3798546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400799" y="5088061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476999" y="1392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00799" y="50499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17671" y="392776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324599" y="2687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24599" y="20781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24599" y="3297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7543799" y="1017246"/>
            <a:ext cx="550151" cy="4401205"/>
            <a:chOff x="304800" y="1066800"/>
            <a:chExt cx="550151" cy="4401205"/>
          </a:xfrm>
        </p:grpSpPr>
        <p:sp>
          <p:nvSpPr>
            <p:cNvPr id="6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71054" y="1524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z[6], z[7]=-2,-2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69" name="Right Arrow 68"/>
          <p:cNvSpPr/>
          <p:nvPr/>
        </p:nvSpPr>
        <p:spPr>
          <a:xfrm rot="18983442">
            <a:off x="6934200" y="1701165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200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5.2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7" name="Right Arrow 66"/>
          <p:cNvSpPr/>
          <p:nvPr/>
        </p:nvSpPr>
        <p:spPr>
          <a:xfrm rot="18829694">
            <a:off x="67056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649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3245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Right Arrow 76"/>
          <p:cNvSpPr/>
          <p:nvPr/>
        </p:nvSpPr>
        <p:spPr>
          <a:xfrm rot="3425101">
            <a:off x="6549956" y="1822084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562600" y="1600200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2.6+4=6.6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81" name="Right Arrow 80"/>
          <p:cNvSpPr/>
          <p:nvPr/>
        </p:nvSpPr>
        <p:spPr>
          <a:xfrm rot="2939126">
            <a:off x="6622254" y="2843857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477000" y="2511623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1.2+0=1.2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64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996464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8" name="TextBox 3"/>
          <p:cNvSpPr txBox="1"/>
          <p:nvPr/>
        </p:nvSpPr>
        <p:spPr>
          <a:xfrm>
            <a:off x="2514600" y="10089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514600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"/>
          <p:cNvSpPr txBox="1"/>
          <p:nvPr/>
        </p:nvSpPr>
        <p:spPr>
          <a:xfrm>
            <a:off x="4190999" y="1008995"/>
            <a:ext cx="5501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190999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90999" y="35235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9436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V="1">
            <a:off x="3058391" y="1334542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1361209" y="1381991"/>
            <a:ext cx="1143000" cy="58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9718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371600" y="1447800"/>
            <a:ext cx="1143000" cy="588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446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400799" y="1283946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340707" y="1338154"/>
            <a:ext cx="126318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00799" y="2579346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400799" y="2573461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00799" y="3798546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400799" y="5088061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476999" y="1392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00799" y="50499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17671" y="392776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324599" y="2687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24599" y="20781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24599" y="3297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7543799" y="1017246"/>
            <a:ext cx="550151" cy="4401205"/>
            <a:chOff x="304800" y="1066800"/>
            <a:chExt cx="550151" cy="4401205"/>
          </a:xfrm>
        </p:grpSpPr>
        <p:sp>
          <p:nvSpPr>
            <p:cNvPr id="6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71054" y="1524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z[6], z[7]=-2,-2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69" name="Right Arrow 68"/>
          <p:cNvSpPr/>
          <p:nvPr/>
        </p:nvSpPr>
        <p:spPr>
          <a:xfrm rot="18983442">
            <a:off x="6934200" y="1701165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200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5.2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7" name="Right Arrow 66"/>
          <p:cNvSpPr/>
          <p:nvPr/>
        </p:nvSpPr>
        <p:spPr>
          <a:xfrm rot="18829694">
            <a:off x="67056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649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3245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Right Arrow 76"/>
          <p:cNvSpPr/>
          <p:nvPr/>
        </p:nvSpPr>
        <p:spPr>
          <a:xfrm rot="3425101">
            <a:off x="6549956" y="1822084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620000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6.6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64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996464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8" name="TextBox 3"/>
          <p:cNvSpPr txBox="1"/>
          <p:nvPr/>
        </p:nvSpPr>
        <p:spPr>
          <a:xfrm>
            <a:off x="2514600" y="10089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514600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"/>
          <p:cNvSpPr txBox="1"/>
          <p:nvPr/>
        </p:nvSpPr>
        <p:spPr>
          <a:xfrm>
            <a:off x="4190999" y="1008995"/>
            <a:ext cx="5501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190999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90999" y="35235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9436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V="1">
            <a:off x="3058391" y="1334542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1361209" y="1381991"/>
            <a:ext cx="1143000" cy="58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9718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371600" y="1447800"/>
            <a:ext cx="1143000" cy="588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446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400799" y="1283946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340707" y="1338154"/>
            <a:ext cx="126318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00799" y="2579346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400799" y="2573461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00799" y="3798546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400799" y="5088061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476999" y="1392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00799" y="50499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17671" y="392776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324599" y="2687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24599" y="20781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24599" y="3297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7543799" y="1017246"/>
            <a:ext cx="550151" cy="4401205"/>
            <a:chOff x="304800" y="1066800"/>
            <a:chExt cx="550151" cy="4401205"/>
          </a:xfrm>
        </p:grpSpPr>
        <p:sp>
          <p:nvSpPr>
            <p:cNvPr id="6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71054" y="1524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z[6], z[7]=-2,-2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69" name="Right Arrow 68"/>
          <p:cNvSpPr/>
          <p:nvPr/>
        </p:nvSpPr>
        <p:spPr>
          <a:xfrm rot="18983442">
            <a:off x="6934200" y="1701165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200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5.2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7" name="Right Arrow 66"/>
          <p:cNvSpPr/>
          <p:nvPr/>
        </p:nvSpPr>
        <p:spPr>
          <a:xfrm rot="18829694">
            <a:off x="67056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649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3245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Right Arrow 76"/>
          <p:cNvSpPr/>
          <p:nvPr/>
        </p:nvSpPr>
        <p:spPr>
          <a:xfrm rot="3425101">
            <a:off x="6549956" y="1822084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620000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6.6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6420517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ight Arrow 81"/>
          <p:cNvSpPr/>
          <p:nvPr/>
        </p:nvSpPr>
        <p:spPr>
          <a:xfrm rot="2657705">
            <a:off x="6770807" y="4237334"/>
            <a:ext cx="304800" cy="256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3" name="Right Arrow 82"/>
          <p:cNvSpPr/>
          <p:nvPr/>
        </p:nvSpPr>
        <p:spPr>
          <a:xfrm>
            <a:off x="6847599" y="4967623"/>
            <a:ext cx="304800" cy="256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420518" y="5331023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1.4+0=1.4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030118" y="4191000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1.6+0=1.6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64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996464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8" name="TextBox 3"/>
          <p:cNvSpPr txBox="1"/>
          <p:nvPr/>
        </p:nvSpPr>
        <p:spPr>
          <a:xfrm>
            <a:off x="2514600" y="10089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514600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"/>
          <p:cNvSpPr txBox="1"/>
          <p:nvPr/>
        </p:nvSpPr>
        <p:spPr>
          <a:xfrm>
            <a:off x="4190999" y="1008995"/>
            <a:ext cx="5501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190999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90999" y="35235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724399" y="1269810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24399" y="1275695"/>
            <a:ext cx="1143000" cy="25087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724399" y="2565210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724399" y="3790295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943600" y="75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9123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1.2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943600" y="320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9436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1.4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V="1">
            <a:off x="3058391" y="1334542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1361209" y="1381991"/>
            <a:ext cx="1143000" cy="58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2971800" y="1295400"/>
            <a:ext cx="1143000" cy="25087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371600" y="1447800"/>
            <a:ext cx="1143000" cy="588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446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400799" y="1283946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340707" y="1338154"/>
            <a:ext cx="126318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00799" y="2579346"/>
            <a:ext cx="1143000" cy="1213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400799" y="2573461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00799" y="3798546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400799" y="5088061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476999" y="1392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00799" y="50499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17671" y="392776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324599" y="26877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24599" y="20781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24599" y="32973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7543799" y="1017246"/>
            <a:ext cx="550151" cy="4401205"/>
            <a:chOff x="304800" y="1066800"/>
            <a:chExt cx="550151" cy="4401205"/>
          </a:xfrm>
        </p:grpSpPr>
        <p:sp>
          <p:nvSpPr>
            <p:cNvPr id="6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71054" y="1524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z[6], z[7]=-2,-2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69" name="Right Arrow 68"/>
          <p:cNvSpPr/>
          <p:nvPr/>
        </p:nvSpPr>
        <p:spPr>
          <a:xfrm rot="18983442">
            <a:off x="6934200" y="1701165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200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5.2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7" name="Right Arrow 66"/>
          <p:cNvSpPr/>
          <p:nvPr/>
        </p:nvSpPr>
        <p:spPr>
          <a:xfrm rot="18829694">
            <a:off x="6705600" y="3194780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649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324599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Right Arrow 76"/>
          <p:cNvSpPr/>
          <p:nvPr/>
        </p:nvSpPr>
        <p:spPr>
          <a:xfrm rot="3425101">
            <a:off x="6549956" y="1822084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620000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6.6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6420517" y="507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ight Arrow 81"/>
          <p:cNvSpPr/>
          <p:nvPr/>
        </p:nvSpPr>
        <p:spPr>
          <a:xfrm rot="2657705">
            <a:off x="6770807" y="4237334"/>
            <a:ext cx="304800" cy="256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6200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1.6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64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996464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8" name="TextBox 3"/>
          <p:cNvSpPr txBox="1"/>
          <p:nvPr/>
        </p:nvSpPr>
        <p:spPr>
          <a:xfrm>
            <a:off x="2514600" y="10089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514600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16200000" flipH="1">
            <a:off x="2466648" y="1857048"/>
            <a:ext cx="2305704" cy="1143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49" idx="2"/>
          </p:cNvCxnSpPr>
          <p:nvPr/>
        </p:nvCxnSpPr>
        <p:spPr>
          <a:xfrm>
            <a:off x="3048000" y="1275695"/>
            <a:ext cx="1142999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"/>
          <p:cNvSpPr txBox="1"/>
          <p:nvPr/>
        </p:nvSpPr>
        <p:spPr>
          <a:xfrm>
            <a:off x="4190999" y="1008995"/>
            <a:ext cx="5501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190999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90999" y="35235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51" idx="6"/>
            <a:endCxn id="97" idx="2"/>
          </p:cNvCxnSpPr>
          <p:nvPr/>
        </p:nvCxnSpPr>
        <p:spPr>
          <a:xfrm flipV="1">
            <a:off x="4724399" y="2579346"/>
            <a:ext cx="1143000" cy="121094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94" idx="2"/>
          </p:cNvCxnSpPr>
          <p:nvPr/>
        </p:nvCxnSpPr>
        <p:spPr>
          <a:xfrm>
            <a:off x="4724399" y="1275695"/>
            <a:ext cx="1143000" cy="825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H="1">
            <a:off x="4152900" y="2019300"/>
            <a:ext cx="2209800" cy="106680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9" idx="6"/>
          </p:cNvCxnSpPr>
          <p:nvPr/>
        </p:nvCxnSpPr>
        <p:spPr>
          <a:xfrm>
            <a:off x="4724399" y="1275695"/>
            <a:ext cx="1143001" cy="230570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V="1">
            <a:off x="3058391" y="1334542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1361209" y="1381991"/>
            <a:ext cx="1143000" cy="58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3079173" y="1392382"/>
            <a:ext cx="1066800" cy="158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371600" y="1447800"/>
            <a:ext cx="1143000" cy="588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446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400799" y="1283946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340707" y="1338154"/>
            <a:ext cx="1263185" cy="1143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400799" y="2573461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00799" y="3798546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8"/>
          <p:cNvGrpSpPr/>
          <p:nvPr/>
        </p:nvGrpSpPr>
        <p:grpSpPr>
          <a:xfrm>
            <a:off x="7543799" y="1017246"/>
            <a:ext cx="550151" cy="4401205"/>
            <a:chOff x="304800" y="1066800"/>
            <a:chExt cx="550151" cy="4401205"/>
          </a:xfrm>
        </p:grpSpPr>
        <p:sp>
          <p:nvSpPr>
            <p:cNvPr id="6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71054" y="1524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z[6], z[7]=-2,-2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200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5.2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649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1.6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620000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6.6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6200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1.6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524000" y="76200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z[0], z[1]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64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996464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2438400" y="5791200"/>
            <a:ext cx="4419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</a:rPr>
              <a:t>Viterbi</a:t>
            </a:r>
            <a:r>
              <a:rPr lang="en-US" sz="2400" dirty="0" smtClean="0">
                <a:solidFill>
                  <a:srgbClr val="0070C0"/>
                </a:solidFill>
              </a:rPr>
              <a:t> estimate of info bits:  0001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08" name="TextBox 3"/>
          <p:cNvSpPr txBox="1"/>
          <p:nvPr/>
        </p:nvSpPr>
        <p:spPr>
          <a:xfrm>
            <a:off x="2514600" y="10089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514600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3"/>
          <p:cNvSpPr txBox="1"/>
          <p:nvPr/>
        </p:nvSpPr>
        <p:spPr>
          <a:xfrm>
            <a:off x="4190999" y="10089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190999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94" idx="2"/>
          </p:cNvCxnSpPr>
          <p:nvPr/>
        </p:nvCxnSpPr>
        <p:spPr>
          <a:xfrm>
            <a:off x="4724399" y="1275695"/>
            <a:ext cx="1143000" cy="825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3"/>
          <p:cNvSpPr txBox="1"/>
          <p:nvPr/>
        </p:nvSpPr>
        <p:spPr>
          <a:xfrm>
            <a:off x="5867399" y="1017246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5867399" y="1017246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Connector 100"/>
          <p:cNvCxnSpPr/>
          <p:nvPr/>
        </p:nvCxnSpPr>
        <p:spPr>
          <a:xfrm flipV="1">
            <a:off x="3058391" y="1334542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400799" y="1283946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3"/>
          <p:cNvSpPr txBox="1"/>
          <p:nvPr/>
        </p:nvSpPr>
        <p:spPr>
          <a:xfrm>
            <a:off x="7543799" y="1017246"/>
            <a:ext cx="5501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7543799" y="3531846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7588708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6.6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21308" y="10668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0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57762" y="10668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0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34162" y="9906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0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810562" y="197822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1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28600" y="789710"/>
            <a:ext cx="415994" cy="4577019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631928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631928" y="1067064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28600" y="5775980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496869" y="5775980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764470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032072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299674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9546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89546" y="11798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1496202" y="802742"/>
            <a:ext cx="415994" cy="4577019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0" name="Straight Connector 99"/>
          <p:cNvCxnSpPr>
            <a:stCxn id="109" idx="6"/>
          </p:cNvCxnSpPr>
          <p:nvPr/>
        </p:nvCxnSpPr>
        <p:spPr>
          <a:xfrm flipV="1">
            <a:off x="1899530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09" idx="6"/>
          </p:cNvCxnSpPr>
          <p:nvPr/>
        </p:nvCxnSpPr>
        <p:spPr>
          <a:xfrm>
            <a:off x="1899530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11" idx="6"/>
          </p:cNvCxnSpPr>
          <p:nvPr/>
        </p:nvCxnSpPr>
        <p:spPr>
          <a:xfrm flipV="1">
            <a:off x="1899530" y="2421123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11" idx="6"/>
          </p:cNvCxnSpPr>
          <p:nvPr/>
        </p:nvCxnSpPr>
        <p:spPr>
          <a:xfrm>
            <a:off x="1899530" y="3695146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957148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957148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836673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841911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32"/>
          <p:cNvGrpSpPr/>
          <p:nvPr/>
        </p:nvGrpSpPr>
        <p:grpSpPr>
          <a:xfrm>
            <a:off x="2763803" y="802742"/>
            <a:ext cx="1267602" cy="4577019"/>
            <a:chOff x="304800" y="1066800"/>
            <a:chExt cx="1676401" cy="4401205"/>
          </a:xfrm>
        </p:grpSpPr>
        <p:grpSp>
          <p:nvGrpSpPr>
            <p:cNvPr id="10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31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3" name="Straight Connector 122"/>
            <p:cNvCxnSpPr>
              <a:stCxn id="132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32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35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34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34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>
              <a:stCxn id="133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33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TextBox 135"/>
          <p:cNvSpPr txBox="1"/>
          <p:nvPr/>
        </p:nvSpPr>
        <p:spPr>
          <a:xfrm>
            <a:off x="3224749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224749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7130" y="499657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051894" y="452110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104274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109512" y="254001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3109512" y="190605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109512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32"/>
          <p:cNvGrpSpPr/>
          <p:nvPr/>
        </p:nvGrpSpPr>
        <p:grpSpPr>
          <a:xfrm>
            <a:off x="4031404" y="811323"/>
            <a:ext cx="1267602" cy="4577019"/>
            <a:chOff x="304800" y="1066800"/>
            <a:chExt cx="1676401" cy="4401205"/>
          </a:xfrm>
        </p:grpSpPr>
        <p:grpSp>
          <p:nvGrpSpPr>
            <p:cNvPr id="12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54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6" name="Straight Connector 145"/>
            <p:cNvCxnSpPr>
              <a:stCxn id="155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55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58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57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157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56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stCxn id="156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TextBox 158"/>
          <p:cNvSpPr txBox="1"/>
          <p:nvPr/>
        </p:nvSpPr>
        <p:spPr>
          <a:xfrm>
            <a:off x="4492350" y="78361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4492350" y="120144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4434732" y="500515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319496" y="452968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4371875" y="383810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4377114" y="254859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4377114" y="191463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4377114" y="318254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3" name="Group 8"/>
          <p:cNvGrpSpPr/>
          <p:nvPr/>
        </p:nvGrpSpPr>
        <p:grpSpPr>
          <a:xfrm>
            <a:off x="5299006" y="811323"/>
            <a:ext cx="415994" cy="4577019"/>
            <a:chOff x="304800" y="1066800"/>
            <a:chExt cx="550151" cy="4401205"/>
          </a:xfrm>
        </p:grpSpPr>
        <p:sp>
          <p:nvSpPr>
            <p:cNvPr id="177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28600" y="789710"/>
            <a:ext cx="415994" cy="4577019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631928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631928" y="1067064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28600" y="5775980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496869" y="5775980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764470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032072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299674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9546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89546" y="11798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1496202" y="802742"/>
            <a:ext cx="415994" cy="4577019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0" name="Straight Connector 99"/>
          <p:cNvCxnSpPr>
            <a:stCxn id="109" idx="6"/>
          </p:cNvCxnSpPr>
          <p:nvPr/>
        </p:nvCxnSpPr>
        <p:spPr>
          <a:xfrm flipV="1">
            <a:off x="1899530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09" idx="6"/>
          </p:cNvCxnSpPr>
          <p:nvPr/>
        </p:nvCxnSpPr>
        <p:spPr>
          <a:xfrm>
            <a:off x="1899530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11" idx="6"/>
          </p:cNvCxnSpPr>
          <p:nvPr/>
        </p:nvCxnSpPr>
        <p:spPr>
          <a:xfrm flipV="1">
            <a:off x="1899530" y="2421123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11" idx="6"/>
          </p:cNvCxnSpPr>
          <p:nvPr/>
        </p:nvCxnSpPr>
        <p:spPr>
          <a:xfrm>
            <a:off x="1899530" y="3695146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957148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957148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836673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841911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0" name="Group 8"/>
          <p:cNvGrpSpPr/>
          <p:nvPr/>
        </p:nvGrpSpPr>
        <p:grpSpPr>
          <a:xfrm>
            <a:off x="2763803" y="802742"/>
            <a:ext cx="415994" cy="4577019"/>
            <a:chOff x="304800" y="1066800"/>
            <a:chExt cx="550151" cy="4401205"/>
          </a:xfrm>
        </p:grpSpPr>
        <p:sp>
          <p:nvSpPr>
            <p:cNvPr id="131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32" name="Oval 131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3" name="Straight Connector 122"/>
          <p:cNvCxnSpPr>
            <a:stCxn id="132" idx="6"/>
          </p:cNvCxnSpPr>
          <p:nvPr/>
        </p:nvCxnSpPr>
        <p:spPr>
          <a:xfrm flipV="1">
            <a:off x="3167131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32" idx="6"/>
          </p:cNvCxnSpPr>
          <p:nvPr/>
        </p:nvCxnSpPr>
        <p:spPr>
          <a:xfrm>
            <a:off x="3167131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 flipH="1" flipV="1">
            <a:off x="2942445" y="1298662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35" idx="6"/>
          </p:cNvCxnSpPr>
          <p:nvPr/>
        </p:nvCxnSpPr>
        <p:spPr>
          <a:xfrm>
            <a:off x="3167131" y="2427243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134" idx="6"/>
          </p:cNvCxnSpPr>
          <p:nvPr/>
        </p:nvCxnSpPr>
        <p:spPr>
          <a:xfrm flipV="1">
            <a:off x="3167131" y="2421123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34" idx="6"/>
          </p:cNvCxnSpPr>
          <p:nvPr/>
        </p:nvCxnSpPr>
        <p:spPr>
          <a:xfrm>
            <a:off x="3167131" y="3695146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33" idx="6"/>
          </p:cNvCxnSpPr>
          <p:nvPr/>
        </p:nvCxnSpPr>
        <p:spPr>
          <a:xfrm flipV="1">
            <a:off x="3167131" y="5036173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33" idx="6"/>
          </p:cNvCxnSpPr>
          <p:nvPr/>
        </p:nvCxnSpPr>
        <p:spPr>
          <a:xfrm flipV="1">
            <a:off x="3167131" y="2421123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3224749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224749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7130" y="499657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051894" y="452110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104274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109512" y="254001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3109512" y="190605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109512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1" name="Group 32"/>
          <p:cNvGrpSpPr/>
          <p:nvPr/>
        </p:nvGrpSpPr>
        <p:grpSpPr>
          <a:xfrm>
            <a:off x="4031404" y="811323"/>
            <a:ext cx="1267602" cy="4577019"/>
            <a:chOff x="304800" y="1066800"/>
            <a:chExt cx="1676401" cy="4401205"/>
          </a:xfrm>
        </p:grpSpPr>
        <p:grpSp>
          <p:nvGrpSpPr>
            <p:cNvPr id="12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54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6" name="Straight Connector 145"/>
            <p:cNvCxnSpPr>
              <a:stCxn id="155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55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58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57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157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56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stCxn id="156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TextBox 158"/>
          <p:cNvSpPr txBox="1"/>
          <p:nvPr/>
        </p:nvSpPr>
        <p:spPr>
          <a:xfrm>
            <a:off x="4492350" y="78361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4492350" y="120144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4434732" y="500515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319496" y="452968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4371875" y="383810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4377114" y="254859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4377114" y="191463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4377114" y="318254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3" name="Group 8"/>
          <p:cNvGrpSpPr/>
          <p:nvPr/>
        </p:nvGrpSpPr>
        <p:grpSpPr>
          <a:xfrm>
            <a:off x="5299006" y="811323"/>
            <a:ext cx="415994" cy="4577019"/>
            <a:chOff x="304800" y="1066800"/>
            <a:chExt cx="550151" cy="4401205"/>
          </a:xfrm>
        </p:grpSpPr>
        <p:sp>
          <p:nvSpPr>
            <p:cNvPr id="177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6" name="Straight Connector 85"/>
          <p:cNvCxnSpPr/>
          <p:nvPr/>
        </p:nvCxnSpPr>
        <p:spPr>
          <a:xfrm flipV="1">
            <a:off x="5677837" y="1085443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677837" y="1091563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5453151" y="1310129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677837" y="2438710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5677837" y="2432590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677837" y="3706613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5677837" y="5047640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5677837" y="2432590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735455" y="78649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735455" y="120433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677836" y="500803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562600" y="453257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614980" y="384099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620218" y="255147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620218" y="1917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620218" y="318542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07" name="Group 8"/>
          <p:cNvGrpSpPr/>
          <p:nvPr/>
        </p:nvGrpSpPr>
        <p:grpSpPr>
          <a:xfrm>
            <a:off x="6542110" y="822790"/>
            <a:ext cx="415994" cy="4577019"/>
            <a:chOff x="304800" y="1066800"/>
            <a:chExt cx="550151" cy="4401205"/>
          </a:xfrm>
        </p:grpSpPr>
        <p:sp>
          <p:nvSpPr>
            <p:cNvPr id="167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68" name="Oval 167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5" name="Straight Connector 114"/>
          <p:cNvCxnSpPr>
            <a:stCxn id="168" idx="6"/>
          </p:cNvCxnSpPr>
          <p:nvPr/>
        </p:nvCxnSpPr>
        <p:spPr>
          <a:xfrm flipV="1">
            <a:off x="6945438" y="109402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68" idx="6"/>
          </p:cNvCxnSpPr>
          <p:nvPr/>
        </p:nvCxnSpPr>
        <p:spPr>
          <a:xfrm>
            <a:off x="6945438" y="1100144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5400000" flipH="1" flipV="1">
            <a:off x="6720752" y="1318710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71" idx="6"/>
          </p:cNvCxnSpPr>
          <p:nvPr/>
        </p:nvCxnSpPr>
        <p:spPr>
          <a:xfrm>
            <a:off x="6945438" y="2447291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170" idx="6"/>
          </p:cNvCxnSpPr>
          <p:nvPr/>
        </p:nvCxnSpPr>
        <p:spPr>
          <a:xfrm flipV="1">
            <a:off x="6945438" y="2441171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70" idx="6"/>
          </p:cNvCxnSpPr>
          <p:nvPr/>
        </p:nvCxnSpPr>
        <p:spPr>
          <a:xfrm>
            <a:off x="6945438" y="3715194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169" idx="6"/>
          </p:cNvCxnSpPr>
          <p:nvPr/>
        </p:nvCxnSpPr>
        <p:spPr>
          <a:xfrm flipV="1">
            <a:off x="6945438" y="5056221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69" idx="6"/>
          </p:cNvCxnSpPr>
          <p:nvPr/>
        </p:nvCxnSpPr>
        <p:spPr>
          <a:xfrm flipV="1">
            <a:off x="6945438" y="2441171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7003056" y="79507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7003056" y="121291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6945438" y="501662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6830202" y="454115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6882581" y="384957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6887820" y="2560058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6887820" y="192610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6887820" y="319401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85" name="Group 8"/>
          <p:cNvGrpSpPr/>
          <p:nvPr/>
        </p:nvGrpSpPr>
        <p:grpSpPr>
          <a:xfrm>
            <a:off x="7809712" y="822790"/>
            <a:ext cx="415994" cy="4577019"/>
            <a:chOff x="304800" y="1066800"/>
            <a:chExt cx="550151" cy="4401205"/>
          </a:xfrm>
        </p:grpSpPr>
        <p:sp>
          <p:nvSpPr>
            <p:cNvPr id="186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87" name="Oval 186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1" name="TextBox 190"/>
          <p:cNvSpPr txBox="1"/>
          <p:nvPr/>
        </p:nvSpPr>
        <p:spPr>
          <a:xfrm>
            <a:off x="6553200" y="5788114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S[5]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7750739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s[6]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2905076" y="6248400"/>
            <a:ext cx="2767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Extend by two states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28600" y="789710"/>
            <a:ext cx="415994" cy="4577019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631928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631928" y="1067064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28600" y="5775980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496869" y="5775980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764470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032072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299674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9546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89546" y="11798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1496202" y="802742"/>
            <a:ext cx="415994" cy="4577019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0" name="Straight Connector 99"/>
          <p:cNvCxnSpPr>
            <a:stCxn id="109" idx="6"/>
          </p:cNvCxnSpPr>
          <p:nvPr/>
        </p:nvCxnSpPr>
        <p:spPr>
          <a:xfrm flipV="1">
            <a:off x="1899530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09" idx="6"/>
          </p:cNvCxnSpPr>
          <p:nvPr/>
        </p:nvCxnSpPr>
        <p:spPr>
          <a:xfrm>
            <a:off x="1899530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11" idx="6"/>
          </p:cNvCxnSpPr>
          <p:nvPr/>
        </p:nvCxnSpPr>
        <p:spPr>
          <a:xfrm flipV="1">
            <a:off x="1899530" y="2421123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11" idx="6"/>
          </p:cNvCxnSpPr>
          <p:nvPr/>
        </p:nvCxnSpPr>
        <p:spPr>
          <a:xfrm>
            <a:off x="1899530" y="3695146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957148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957148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836673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841911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763803" y="802742"/>
            <a:ext cx="415994" cy="4577019"/>
            <a:chOff x="304800" y="1066800"/>
            <a:chExt cx="550151" cy="4401205"/>
          </a:xfrm>
        </p:grpSpPr>
        <p:sp>
          <p:nvSpPr>
            <p:cNvPr id="131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32" name="Oval 131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3" name="Straight Connector 122"/>
          <p:cNvCxnSpPr>
            <a:stCxn id="132" idx="6"/>
          </p:cNvCxnSpPr>
          <p:nvPr/>
        </p:nvCxnSpPr>
        <p:spPr>
          <a:xfrm flipV="1">
            <a:off x="3167131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32" idx="6"/>
          </p:cNvCxnSpPr>
          <p:nvPr/>
        </p:nvCxnSpPr>
        <p:spPr>
          <a:xfrm>
            <a:off x="3167131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 flipH="1" flipV="1">
            <a:off x="2942445" y="1298662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35" idx="6"/>
          </p:cNvCxnSpPr>
          <p:nvPr/>
        </p:nvCxnSpPr>
        <p:spPr>
          <a:xfrm>
            <a:off x="3167131" y="2427243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134" idx="6"/>
          </p:cNvCxnSpPr>
          <p:nvPr/>
        </p:nvCxnSpPr>
        <p:spPr>
          <a:xfrm flipV="1">
            <a:off x="3167131" y="2421123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34" idx="6"/>
          </p:cNvCxnSpPr>
          <p:nvPr/>
        </p:nvCxnSpPr>
        <p:spPr>
          <a:xfrm>
            <a:off x="3167131" y="3695146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33" idx="6"/>
          </p:cNvCxnSpPr>
          <p:nvPr/>
        </p:nvCxnSpPr>
        <p:spPr>
          <a:xfrm flipV="1">
            <a:off x="3167131" y="5036173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33" idx="6"/>
          </p:cNvCxnSpPr>
          <p:nvPr/>
        </p:nvCxnSpPr>
        <p:spPr>
          <a:xfrm flipV="1">
            <a:off x="3167131" y="2421123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3224749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224749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7130" y="499657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051894" y="452110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104274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109512" y="254001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3109512" y="190605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109512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0" name="Group 32"/>
          <p:cNvGrpSpPr/>
          <p:nvPr/>
        </p:nvGrpSpPr>
        <p:grpSpPr>
          <a:xfrm>
            <a:off x="4031404" y="811323"/>
            <a:ext cx="1267602" cy="4577019"/>
            <a:chOff x="304800" y="1066800"/>
            <a:chExt cx="1676401" cy="4401205"/>
          </a:xfrm>
        </p:grpSpPr>
        <p:grpSp>
          <p:nvGrpSpPr>
            <p:cNvPr id="11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54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6" name="Straight Connector 145"/>
            <p:cNvCxnSpPr>
              <a:stCxn id="155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55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58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57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157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56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stCxn id="156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TextBox 158"/>
          <p:cNvSpPr txBox="1"/>
          <p:nvPr/>
        </p:nvSpPr>
        <p:spPr>
          <a:xfrm>
            <a:off x="4492350" y="78361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4492350" y="120144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4434732" y="500515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319496" y="452968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4371875" y="383810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4377114" y="254859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4377114" y="191463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4377114" y="318254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2" name="Group 8"/>
          <p:cNvGrpSpPr/>
          <p:nvPr/>
        </p:nvGrpSpPr>
        <p:grpSpPr>
          <a:xfrm>
            <a:off x="5299006" y="811323"/>
            <a:ext cx="415994" cy="4577019"/>
            <a:chOff x="304800" y="1066800"/>
            <a:chExt cx="550151" cy="4401205"/>
          </a:xfrm>
        </p:grpSpPr>
        <p:sp>
          <p:nvSpPr>
            <p:cNvPr id="177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6" name="Straight Connector 85"/>
          <p:cNvCxnSpPr/>
          <p:nvPr/>
        </p:nvCxnSpPr>
        <p:spPr>
          <a:xfrm flipV="1">
            <a:off x="5677837" y="1085443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5453151" y="1310129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5677837" y="2432590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5677837" y="2432590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735455" y="78649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735455" y="120433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677836" y="500803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562600" y="453257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614980" y="384099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620218" y="1917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620218" y="318542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3" name="Group 8"/>
          <p:cNvGrpSpPr/>
          <p:nvPr/>
        </p:nvGrpSpPr>
        <p:grpSpPr>
          <a:xfrm>
            <a:off x="6542110" y="822790"/>
            <a:ext cx="415994" cy="4577019"/>
            <a:chOff x="304800" y="1066800"/>
            <a:chExt cx="550151" cy="4401205"/>
          </a:xfrm>
        </p:grpSpPr>
        <p:sp>
          <p:nvSpPr>
            <p:cNvPr id="167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68" name="Oval 167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5" name="Straight Connector 114"/>
          <p:cNvCxnSpPr>
            <a:stCxn id="168" idx="6"/>
          </p:cNvCxnSpPr>
          <p:nvPr/>
        </p:nvCxnSpPr>
        <p:spPr>
          <a:xfrm flipV="1">
            <a:off x="6945438" y="109402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5400000" flipH="1" flipV="1">
            <a:off x="6720752" y="1318710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7003056" y="79507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7003056" y="121291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6887820" y="2560058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6887820" y="192610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4" name="Group 8"/>
          <p:cNvGrpSpPr/>
          <p:nvPr/>
        </p:nvGrpSpPr>
        <p:grpSpPr>
          <a:xfrm>
            <a:off x="7809712" y="822790"/>
            <a:ext cx="415994" cy="4577019"/>
            <a:chOff x="304800" y="1066800"/>
            <a:chExt cx="550151" cy="4401205"/>
          </a:xfrm>
        </p:grpSpPr>
        <p:sp>
          <p:nvSpPr>
            <p:cNvPr id="186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87" name="Oval 186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1" name="TextBox 190"/>
          <p:cNvSpPr txBox="1"/>
          <p:nvPr/>
        </p:nvSpPr>
        <p:spPr>
          <a:xfrm>
            <a:off x="6553200" y="5788114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S[5]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7750739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s[6]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2905076" y="6248400"/>
            <a:ext cx="3038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With termination at 00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64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996464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8" name="TextBox 3"/>
          <p:cNvSpPr txBox="1"/>
          <p:nvPr/>
        </p:nvSpPr>
        <p:spPr>
          <a:xfrm>
            <a:off x="2514600" y="10089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514600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16200000" flipH="1">
            <a:off x="2466648" y="1857048"/>
            <a:ext cx="2305704" cy="1143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49" idx="2"/>
          </p:cNvCxnSpPr>
          <p:nvPr/>
        </p:nvCxnSpPr>
        <p:spPr>
          <a:xfrm>
            <a:off x="3048000" y="1275695"/>
            <a:ext cx="1142999" cy="158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"/>
          <p:cNvSpPr txBox="1"/>
          <p:nvPr/>
        </p:nvSpPr>
        <p:spPr>
          <a:xfrm>
            <a:off x="4190999" y="1008995"/>
            <a:ext cx="5501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190999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90999" y="35235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1371600" y="1316160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51" idx="6"/>
            <a:endCxn id="97" idx="2"/>
          </p:cNvCxnSpPr>
          <p:nvPr/>
        </p:nvCxnSpPr>
        <p:spPr>
          <a:xfrm flipV="1">
            <a:off x="4724399" y="2579346"/>
            <a:ext cx="1143000" cy="121094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94" idx="2"/>
          </p:cNvCxnSpPr>
          <p:nvPr/>
        </p:nvCxnSpPr>
        <p:spPr>
          <a:xfrm>
            <a:off x="4724399" y="1275695"/>
            <a:ext cx="1143000" cy="825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H="1">
            <a:off x="4152900" y="2019300"/>
            <a:ext cx="2209800" cy="106680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9" idx="6"/>
          </p:cNvCxnSpPr>
          <p:nvPr/>
        </p:nvCxnSpPr>
        <p:spPr>
          <a:xfrm>
            <a:off x="4724399" y="1275695"/>
            <a:ext cx="1143001" cy="230570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8"/>
          <p:cNvGrpSpPr/>
          <p:nvPr/>
        </p:nvGrpSpPr>
        <p:grpSpPr>
          <a:xfrm>
            <a:off x="5867399" y="1017246"/>
            <a:ext cx="550151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648200" y="149423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82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V="1">
            <a:off x="3058391" y="1334542"/>
            <a:ext cx="1143000" cy="58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1361209" y="1381991"/>
            <a:ext cx="1143000" cy="58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3079173" y="1392382"/>
            <a:ext cx="1066800" cy="158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1371600" y="1447800"/>
            <a:ext cx="1143000" cy="588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446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400799" y="1283946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340707" y="1338154"/>
            <a:ext cx="1263185" cy="1143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400799" y="2573461"/>
            <a:ext cx="1143000" cy="1225085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400799" y="3798546"/>
            <a:ext cx="1143000" cy="128951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8"/>
          <p:cNvGrpSpPr/>
          <p:nvPr/>
        </p:nvGrpSpPr>
        <p:grpSpPr>
          <a:xfrm>
            <a:off x="7543799" y="1017246"/>
            <a:ext cx="550151" cy="4401205"/>
            <a:chOff x="304800" y="1066800"/>
            <a:chExt cx="550151" cy="4401205"/>
          </a:xfrm>
        </p:grpSpPr>
        <p:sp>
          <p:nvSpPr>
            <p:cNvPr id="6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71054" y="1524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z[6], z[7]=-2,-2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200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5.2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64908" y="19812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1.6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620000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6.6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620000" y="449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1.6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76200" y="149423"/>
            <a:ext cx="6096000" cy="6022777"/>
            <a:chOff x="838200" y="149423"/>
            <a:chExt cx="7255750" cy="6022777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996464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838200" y="996464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5" idx="6"/>
            </p:cNvCxnSpPr>
            <p:nvPr/>
          </p:nvCxnSpPr>
          <p:spPr>
            <a:xfrm flipV="1">
              <a:off x="1371600" y="1257279"/>
              <a:ext cx="1143000" cy="588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838200" y="579120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s[0]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515482" y="579120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s[1]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08" name="TextBox 3"/>
            <p:cNvSpPr txBox="1"/>
            <p:nvPr/>
          </p:nvSpPr>
          <p:spPr>
            <a:xfrm>
              <a:off x="2514600" y="1008995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2514600" y="1008995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189454" y="152400"/>
              <a:ext cx="14013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z[0], z[1]=0.9,0.8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16200000" flipH="1">
              <a:off x="2466648" y="1857048"/>
              <a:ext cx="2305704" cy="1143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49" idx="2"/>
            </p:cNvCxnSpPr>
            <p:nvPr/>
          </p:nvCxnSpPr>
          <p:spPr>
            <a:xfrm>
              <a:off x="3048000" y="1275695"/>
              <a:ext cx="1142999" cy="1588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3"/>
            <p:cNvSpPr txBox="1"/>
            <p:nvPr/>
          </p:nvSpPr>
          <p:spPr>
            <a:xfrm>
              <a:off x="4190999" y="1008995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endParaRPr lang="en-US" sz="2800" dirty="0" smtClean="0">
                <a:solidFill>
                  <a:srgbClr val="C00000"/>
                </a:solidFill>
              </a:endParaRP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4190999" y="1008995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4190999" y="3523595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191882" y="580286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s[2]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971800" y="152400"/>
              <a:ext cx="14558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z[2], z[3]=-0.1,0.5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flipV="1">
              <a:off x="1371600" y="1316160"/>
              <a:ext cx="1143000" cy="588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51" idx="6"/>
              <a:endCxn id="97" idx="2"/>
            </p:cNvCxnSpPr>
            <p:nvPr/>
          </p:nvCxnSpPr>
          <p:spPr>
            <a:xfrm flipV="1">
              <a:off x="4724399" y="2579346"/>
              <a:ext cx="1143000" cy="121094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endCxn id="94" idx="2"/>
            </p:cNvCxnSpPr>
            <p:nvPr/>
          </p:nvCxnSpPr>
          <p:spPr>
            <a:xfrm>
              <a:off x="4724399" y="1275695"/>
              <a:ext cx="1143000" cy="825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152900" y="2019300"/>
              <a:ext cx="2209800" cy="106680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49" idx="6"/>
            </p:cNvCxnSpPr>
            <p:nvPr/>
          </p:nvCxnSpPr>
          <p:spPr>
            <a:xfrm>
              <a:off x="4724399" y="1275695"/>
              <a:ext cx="1143001" cy="2305705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 8"/>
            <p:cNvGrpSpPr/>
            <p:nvPr/>
          </p:nvGrpSpPr>
          <p:grpSpPr>
            <a:xfrm>
              <a:off x="5867399" y="1017246"/>
              <a:ext cx="550151" cy="4401205"/>
              <a:chOff x="304800" y="1066800"/>
              <a:chExt cx="550151" cy="4401205"/>
            </a:xfrm>
          </p:grpSpPr>
          <p:sp>
            <p:nvSpPr>
              <p:cNvPr id="93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9" name="TextBox 98"/>
            <p:cNvSpPr txBox="1"/>
            <p:nvPr/>
          </p:nvSpPr>
          <p:spPr>
            <a:xfrm>
              <a:off x="4648200" y="149423"/>
              <a:ext cx="14013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z[4], z[5]=0.3,0.2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868282" y="580286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s[3]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01" name="Straight Connector 100"/>
            <p:cNvCxnSpPr/>
            <p:nvPr/>
          </p:nvCxnSpPr>
          <p:spPr>
            <a:xfrm flipV="1">
              <a:off x="3058391" y="1334542"/>
              <a:ext cx="1143000" cy="588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1361209" y="1381991"/>
              <a:ext cx="1143000" cy="5885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3079173" y="1392382"/>
              <a:ext cx="1066800" cy="158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V="1">
              <a:off x="1371600" y="1447800"/>
              <a:ext cx="1143000" cy="5885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7544682" y="580286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s[4]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6400799" y="1283946"/>
              <a:ext cx="1143000" cy="250871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 flipH="1" flipV="1">
              <a:off x="6340707" y="1338154"/>
              <a:ext cx="1263185" cy="1143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6400799" y="2573461"/>
              <a:ext cx="1143000" cy="1225085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400799" y="3798546"/>
              <a:ext cx="1143000" cy="1289515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8"/>
            <p:cNvGrpSpPr/>
            <p:nvPr/>
          </p:nvGrpSpPr>
          <p:grpSpPr>
            <a:xfrm>
              <a:off x="7543799" y="1017246"/>
              <a:ext cx="550151" cy="4401205"/>
              <a:chOff x="304800" y="1066800"/>
              <a:chExt cx="550151" cy="4401205"/>
            </a:xfrm>
          </p:grpSpPr>
          <p:sp>
            <p:nvSpPr>
              <p:cNvPr id="60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6371054" y="152400"/>
              <a:ext cx="12378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z[6], z[7]=-2,-2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620000" y="685800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5.2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664908" y="1981200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7030A0"/>
                  </a:solidFill>
                </a:rPr>
                <a:t>1.6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620000" y="3197423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6.6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620000" y="4495800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1.6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6019800" y="914400"/>
            <a:ext cx="3040850" cy="5323742"/>
            <a:chOff x="4571999" y="982349"/>
            <a:chExt cx="3603783" cy="5179870"/>
          </a:xfrm>
        </p:grpSpPr>
        <p:sp>
          <p:nvSpPr>
            <p:cNvPr id="52" name="TextBox 51"/>
            <p:cNvSpPr txBox="1"/>
            <p:nvPr/>
          </p:nvSpPr>
          <p:spPr>
            <a:xfrm>
              <a:off x="5868282" y="5802868"/>
              <a:ext cx="631100" cy="3593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s[5]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544682" y="5802868"/>
              <a:ext cx="631100" cy="3593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s[6]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flipV="1">
              <a:off x="4724399" y="1269810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4724399" y="1275695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 flipH="1" flipV="1">
              <a:off x="4664307" y="1329903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4724399" y="2571095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4724399" y="2565210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4724399" y="3790295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4724399" y="5079810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4724399" y="2565210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4800599" y="982349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00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800599" y="1384131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11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724399" y="5041731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10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571999" y="4584531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01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641271" y="391951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01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648199" y="2679531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00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648199" y="2069931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11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648199" y="3289131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10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grpSp>
          <p:nvGrpSpPr>
            <p:cNvPr id="89" name="Group 8"/>
            <p:cNvGrpSpPr/>
            <p:nvPr/>
          </p:nvGrpSpPr>
          <p:grpSpPr>
            <a:xfrm>
              <a:off x="5867399" y="1017246"/>
              <a:ext cx="550151" cy="4401205"/>
              <a:chOff x="304800" y="1066800"/>
              <a:chExt cx="550151" cy="4401205"/>
            </a:xfrm>
          </p:grpSpPr>
          <p:sp>
            <p:nvSpPr>
              <p:cNvPr id="90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4" name="Straight Connector 103"/>
            <p:cNvCxnSpPr>
              <a:stCxn id="91" idx="6"/>
            </p:cNvCxnSpPr>
            <p:nvPr/>
          </p:nvCxnSpPr>
          <p:spPr>
            <a:xfrm flipV="1">
              <a:off x="6400799" y="1278061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91" idx="6"/>
            </p:cNvCxnSpPr>
            <p:nvPr/>
          </p:nvCxnSpPr>
          <p:spPr>
            <a:xfrm>
              <a:off x="6400799" y="1283946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 flipV="1">
              <a:off x="6340707" y="1338154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02" idx="6"/>
            </p:cNvCxnSpPr>
            <p:nvPr/>
          </p:nvCxnSpPr>
          <p:spPr>
            <a:xfrm>
              <a:off x="6400799" y="2579346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98" idx="6"/>
            </p:cNvCxnSpPr>
            <p:nvPr/>
          </p:nvCxnSpPr>
          <p:spPr>
            <a:xfrm flipV="1">
              <a:off x="6400799" y="2573461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98" idx="6"/>
            </p:cNvCxnSpPr>
            <p:nvPr/>
          </p:nvCxnSpPr>
          <p:spPr>
            <a:xfrm>
              <a:off x="6400799" y="3798546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92" idx="6"/>
            </p:cNvCxnSpPr>
            <p:nvPr/>
          </p:nvCxnSpPr>
          <p:spPr>
            <a:xfrm flipV="1">
              <a:off x="6400799" y="5088061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92" idx="6"/>
            </p:cNvCxnSpPr>
            <p:nvPr/>
          </p:nvCxnSpPr>
          <p:spPr>
            <a:xfrm flipV="1">
              <a:off x="6400799" y="2573461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/>
            <p:cNvSpPr txBox="1"/>
            <p:nvPr/>
          </p:nvSpPr>
          <p:spPr>
            <a:xfrm>
              <a:off x="6476999" y="99060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00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6476999" y="139238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11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6400799" y="504998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10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6248399" y="459278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01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317671" y="3927764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01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324599" y="268778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00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324599" y="207818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11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324599" y="329738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10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  <p:grpSp>
          <p:nvGrpSpPr>
            <p:cNvPr id="124" name="Group 8"/>
            <p:cNvGrpSpPr/>
            <p:nvPr/>
          </p:nvGrpSpPr>
          <p:grpSpPr>
            <a:xfrm>
              <a:off x="7543799" y="1017246"/>
              <a:ext cx="550151" cy="4401205"/>
              <a:chOff x="304800" y="1066800"/>
              <a:chExt cx="550151" cy="4401205"/>
            </a:xfrm>
          </p:grpSpPr>
          <p:sp>
            <p:nvSpPr>
              <p:cNvPr id="125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31" name="TextBox 130"/>
          <p:cNvSpPr txBox="1"/>
          <p:nvPr/>
        </p:nvSpPr>
        <p:spPr>
          <a:xfrm>
            <a:off x="6122816" y="152400"/>
            <a:ext cx="11833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z[8], z[9]=-2,2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448961" y="152400"/>
            <a:ext cx="1420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z[10], z[11]=-1,-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/>
          <p:nvPr/>
        </p:nvGrpSpPr>
        <p:grpSpPr>
          <a:xfrm>
            <a:off x="76200" y="149423"/>
            <a:ext cx="6096000" cy="6022777"/>
            <a:chOff x="838200" y="149423"/>
            <a:chExt cx="7255750" cy="6022777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996464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838200" y="996464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5" idx="6"/>
            </p:cNvCxnSpPr>
            <p:nvPr/>
          </p:nvCxnSpPr>
          <p:spPr>
            <a:xfrm flipV="1">
              <a:off x="1371600" y="1257279"/>
              <a:ext cx="1143000" cy="588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838200" y="579120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s[0]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515482" y="579120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s[1]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08" name="TextBox 3"/>
            <p:cNvSpPr txBox="1"/>
            <p:nvPr/>
          </p:nvSpPr>
          <p:spPr>
            <a:xfrm>
              <a:off x="2514600" y="1008995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2514600" y="1008995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189454" y="152400"/>
              <a:ext cx="14013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z[0], z[1]=0.9,0.8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16200000" flipH="1">
              <a:off x="2466648" y="1857048"/>
              <a:ext cx="2305704" cy="1143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49" idx="2"/>
            </p:cNvCxnSpPr>
            <p:nvPr/>
          </p:nvCxnSpPr>
          <p:spPr>
            <a:xfrm>
              <a:off x="3048000" y="1275695"/>
              <a:ext cx="1142999" cy="1588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3"/>
            <p:cNvSpPr txBox="1"/>
            <p:nvPr/>
          </p:nvSpPr>
          <p:spPr>
            <a:xfrm>
              <a:off x="4190999" y="1008995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endParaRPr lang="en-US" sz="2800" dirty="0" smtClean="0">
                <a:solidFill>
                  <a:srgbClr val="C00000"/>
                </a:solidFill>
              </a:endParaRP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4190999" y="1008995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4190999" y="3523595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191882" y="580286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s[2]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971800" y="152400"/>
              <a:ext cx="14558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z[2], z[3]=-0.1,0.5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flipV="1">
              <a:off x="1371600" y="1316160"/>
              <a:ext cx="1143000" cy="588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51" idx="6"/>
              <a:endCxn id="97" idx="2"/>
            </p:cNvCxnSpPr>
            <p:nvPr/>
          </p:nvCxnSpPr>
          <p:spPr>
            <a:xfrm flipV="1">
              <a:off x="4724399" y="2579346"/>
              <a:ext cx="1143000" cy="121094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endCxn id="94" idx="2"/>
            </p:cNvCxnSpPr>
            <p:nvPr/>
          </p:nvCxnSpPr>
          <p:spPr>
            <a:xfrm>
              <a:off x="4724399" y="1275695"/>
              <a:ext cx="1143000" cy="825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152900" y="2019300"/>
              <a:ext cx="2209800" cy="106680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49" idx="6"/>
            </p:cNvCxnSpPr>
            <p:nvPr/>
          </p:nvCxnSpPr>
          <p:spPr>
            <a:xfrm>
              <a:off x="4724399" y="1275695"/>
              <a:ext cx="1143001" cy="2305705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8"/>
            <p:cNvGrpSpPr/>
            <p:nvPr/>
          </p:nvGrpSpPr>
          <p:grpSpPr>
            <a:xfrm>
              <a:off x="5867399" y="1017246"/>
              <a:ext cx="550151" cy="4401205"/>
              <a:chOff x="304800" y="1066800"/>
              <a:chExt cx="550151" cy="4401205"/>
            </a:xfrm>
          </p:grpSpPr>
          <p:sp>
            <p:nvSpPr>
              <p:cNvPr id="93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9" name="TextBox 98"/>
            <p:cNvSpPr txBox="1"/>
            <p:nvPr/>
          </p:nvSpPr>
          <p:spPr>
            <a:xfrm>
              <a:off x="4648200" y="149423"/>
              <a:ext cx="14013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z[4], z[5]=0.3,0.2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868282" y="580286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s[3]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01" name="Straight Connector 100"/>
            <p:cNvCxnSpPr/>
            <p:nvPr/>
          </p:nvCxnSpPr>
          <p:spPr>
            <a:xfrm flipV="1">
              <a:off x="3058391" y="1334542"/>
              <a:ext cx="1143000" cy="588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1361209" y="1381991"/>
              <a:ext cx="1143000" cy="5885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3079173" y="1392382"/>
              <a:ext cx="1066800" cy="158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V="1">
              <a:off x="1371600" y="1447800"/>
              <a:ext cx="1143000" cy="5885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7544682" y="580286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s[4]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6400799" y="1283946"/>
              <a:ext cx="1143000" cy="250871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 flipH="1" flipV="1">
              <a:off x="6340707" y="1338154"/>
              <a:ext cx="1263185" cy="1143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6400799" y="2573461"/>
              <a:ext cx="1143000" cy="1225085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400799" y="3798546"/>
              <a:ext cx="1143000" cy="1289515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8"/>
            <p:cNvGrpSpPr/>
            <p:nvPr/>
          </p:nvGrpSpPr>
          <p:grpSpPr>
            <a:xfrm>
              <a:off x="7543799" y="1017246"/>
              <a:ext cx="550151" cy="4401205"/>
              <a:chOff x="304800" y="1066800"/>
              <a:chExt cx="550151" cy="4401205"/>
            </a:xfrm>
          </p:grpSpPr>
          <p:sp>
            <p:nvSpPr>
              <p:cNvPr id="60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6371054" y="152400"/>
              <a:ext cx="12378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z[6], z[7]=-2,-2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620000" y="685800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5.2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664908" y="1981200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7030A0"/>
                  </a:solidFill>
                </a:rPr>
                <a:t>1.6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620000" y="3197423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6.6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620000" y="4495800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1.6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7113596" y="586881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s[5]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528132" y="586881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s[6]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6148394" y="1209845"/>
            <a:ext cx="964456" cy="6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148394" y="1215894"/>
            <a:ext cx="964456" cy="2578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148394" y="2541225"/>
            <a:ext cx="964456" cy="1259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148394" y="5125669"/>
            <a:ext cx="964456" cy="6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212691" y="914400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212691" y="132734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48394" y="508653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019800" y="4616633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84097" y="3285253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8" name="Group 8"/>
          <p:cNvGrpSpPr/>
          <p:nvPr/>
        </p:nvGrpSpPr>
        <p:grpSpPr>
          <a:xfrm>
            <a:off x="7112851" y="950266"/>
            <a:ext cx="464214" cy="4523449"/>
            <a:chOff x="304800" y="1066800"/>
            <a:chExt cx="550151" cy="4401205"/>
          </a:xfrm>
        </p:grpSpPr>
        <p:sp>
          <p:nvSpPr>
            <p:cNvPr id="9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4" name="Straight Connector 103"/>
          <p:cNvCxnSpPr>
            <a:stCxn id="91" idx="6"/>
          </p:cNvCxnSpPr>
          <p:nvPr/>
        </p:nvCxnSpPr>
        <p:spPr>
          <a:xfrm flipV="1">
            <a:off x="7562930" y="1218325"/>
            <a:ext cx="964456" cy="6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91" idx="6"/>
          </p:cNvCxnSpPr>
          <p:nvPr/>
        </p:nvCxnSpPr>
        <p:spPr>
          <a:xfrm>
            <a:off x="7562930" y="1224374"/>
            <a:ext cx="964456" cy="2578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 flipH="1" flipV="1">
            <a:off x="7396024" y="1385233"/>
            <a:ext cx="1298270" cy="96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102" idx="6"/>
          </p:cNvCxnSpPr>
          <p:nvPr/>
        </p:nvCxnSpPr>
        <p:spPr>
          <a:xfrm>
            <a:off x="7562930" y="2555754"/>
            <a:ext cx="964456" cy="1247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8" idx="6"/>
          </p:cNvCxnSpPr>
          <p:nvPr/>
        </p:nvCxnSpPr>
        <p:spPr>
          <a:xfrm flipV="1">
            <a:off x="7562930" y="2549705"/>
            <a:ext cx="964456" cy="1259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8" idx="6"/>
          </p:cNvCxnSpPr>
          <p:nvPr/>
        </p:nvCxnSpPr>
        <p:spPr>
          <a:xfrm>
            <a:off x="7562930" y="3808817"/>
            <a:ext cx="964456" cy="1325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2" idx="6"/>
          </p:cNvCxnSpPr>
          <p:nvPr/>
        </p:nvCxnSpPr>
        <p:spPr>
          <a:xfrm flipV="1">
            <a:off x="7562930" y="5134149"/>
            <a:ext cx="964456" cy="6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2" idx="6"/>
          </p:cNvCxnSpPr>
          <p:nvPr/>
        </p:nvCxnSpPr>
        <p:spPr>
          <a:xfrm flipV="1">
            <a:off x="7562930" y="2549705"/>
            <a:ext cx="964456" cy="2590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7627227" y="922880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627227" y="133582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562930" y="509501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7434336" y="4625114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492787" y="3941625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498633" y="266720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498633" y="2040670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498633" y="3293734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527387" y="950266"/>
            <a:ext cx="464214" cy="4523449"/>
            <a:chOff x="304800" y="1066800"/>
            <a:chExt cx="550151" cy="4401205"/>
          </a:xfrm>
        </p:grpSpPr>
        <p:sp>
          <p:nvSpPr>
            <p:cNvPr id="125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6122816" y="152400"/>
            <a:ext cx="11833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z[8], z[9]=-2,2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448961" y="152400"/>
            <a:ext cx="1420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z[10], z[11]=-1,-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24" name="Right Arrow 123"/>
          <p:cNvSpPr/>
          <p:nvPr/>
        </p:nvSpPr>
        <p:spPr>
          <a:xfrm>
            <a:off x="6477000" y="10668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162800" y="685800"/>
            <a:ext cx="346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5.2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3" name="Right Arrow 132"/>
          <p:cNvSpPr/>
          <p:nvPr/>
        </p:nvSpPr>
        <p:spPr>
          <a:xfrm rot="3719681">
            <a:off x="6362479" y="2050682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7162800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5.2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35" name="Right Arrow 134"/>
          <p:cNvSpPr/>
          <p:nvPr/>
        </p:nvSpPr>
        <p:spPr>
          <a:xfrm rot="18829694">
            <a:off x="6432436" y="3128971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7086600" y="198120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10.6</a:t>
            </a:r>
          </a:p>
        </p:txBody>
      </p:sp>
      <p:sp>
        <p:nvSpPr>
          <p:cNvPr id="137" name="Right Arrow 136"/>
          <p:cNvSpPr/>
          <p:nvPr/>
        </p:nvSpPr>
        <p:spPr>
          <a:xfrm>
            <a:off x="6553200" y="5001768"/>
            <a:ext cx="304800" cy="256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7121208" y="456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5</a:t>
            </a:r>
            <a:r>
              <a:rPr lang="en-US" sz="1400" dirty="0" smtClean="0">
                <a:solidFill>
                  <a:srgbClr val="00B050"/>
                </a:solidFill>
              </a:rPr>
              <a:t>.6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/>
          <p:nvPr/>
        </p:nvGrpSpPr>
        <p:grpSpPr>
          <a:xfrm>
            <a:off x="76200" y="149423"/>
            <a:ext cx="6096000" cy="6022777"/>
            <a:chOff x="838200" y="149423"/>
            <a:chExt cx="7255750" cy="6022777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996464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838200" y="996464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5" idx="6"/>
            </p:cNvCxnSpPr>
            <p:nvPr/>
          </p:nvCxnSpPr>
          <p:spPr>
            <a:xfrm flipV="1">
              <a:off x="1371600" y="1257279"/>
              <a:ext cx="1143000" cy="588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838200" y="579120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s[0]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515482" y="579120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s[1]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08" name="TextBox 3"/>
            <p:cNvSpPr txBox="1"/>
            <p:nvPr/>
          </p:nvSpPr>
          <p:spPr>
            <a:xfrm>
              <a:off x="2514600" y="1008995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2514600" y="1008995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189454" y="152400"/>
              <a:ext cx="14013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z[0], z[1]=0.9,0.8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16200000" flipH="1">
              <a:off x="2466648" y="1857048"/>
              <a:ext cx="2305704" cy="1143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49" idx="2"/>
            </p:cNvCxnSpPr>
            <p:nvPr/>
          </p:nvCxnSpPr>
          <p:spPr>
            <a:xfrm>
              <a:off x="3048000" y="1275695"/>
              <a:ext cx="1142999" cy="1588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3"/>
            <p:cNvSpPr txBox="1"/>
            <p:nvPr/>
          </p:nvSpPr>
          <p:spPr>
            <a:xfrm>
              <a:off x="4190999" y="1008995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endParaRPr lang="en-US" sz="2800" dirty="0" smtClean="0">
                <a:solidFill>
                  <a:srgbClr val="C00000"/>
                </a:solidFill>
              </a:endParaRP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4190999" y="1008995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4190999" y="3523595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191882" y="580286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s[2]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971800" y="152400"/>
              <a:ext cx="14558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z[2], z[3]=-0.1,0.5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flipV="1">
              <a:off x="1371600" y="1316160"/>
              <a:ext cx="1143000" cy="588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51" idx="6"/>
              <a:endCxn id="97" idx="2"/>
            </p:cNvCxnSpPr>
            <p:nvPr/>
          </p:nvCxnSpPr>
          <p:spPr>
            <a:xfrm flipV="1">
              <a:off x="4724399" y="2579346"/>
              <a:ext cx="1143000" cy="121094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endCxn id="94" idx="2"/>
            </p:cNvCxnSpPr>
            <p:nvPr/>
          </p:nvCxnSpPr>
          <p:spPr>
            <a:xfrm>
              <a:off x="4724399" y="1275695"/>
              <a:ext cx="1143000" cy="825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152900" y="2019300"/>
              <a:ext cx="2209800" cy="106680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49" idx="6"/>
            </p:cNvCxnSpPr>
            <p:nvPr/>
          </p:nvCxnSpPr>
          <p:spPr>
            <a:xfrm>
              <a:off x="4724399" y="1275695"/>
              <a:ext cx="1143001" cy="2305705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8"/>
            <p:cNvGrpSpPr/>
            <p:nvPr/>
          </p:nvGrpSpPr>
          <p:grpSpPr>
            <a:xfrm>
              <a:off x="5867399" y="1017246"/>
              <a:ext cx="550151" cy="4401205"/>
              <a:chOff x="304800" y="1066800"/>
              <a:chExt cx="550151" cy="4401205"/>
            </a:xfrm>
          </p:grpSpPr>
          <p:sp>
            <p:nvSpPr>
              <p:cNvPr id="93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9" name="TextBox 98"/>
            <p:cNvSpPr txBox="1"/>
            <p:nvPr/>
          </p:nvSpPr>
          <p:spPr>
            <a:xfrm>
              <a:off x="4648200" y="149423"/>
              <a:ext cx="14013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z[4], z[5]=0.3,0.2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868282" y="580286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s[3]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01" name="Straight Connector 100"/>
            <p:cNvCxnSpPr/>
            <p:nvPr/>
          </p:nvCxnSpPr>
          <p:spPr>
            <a:xfrm flipV="1">
              <a:off x="3058391" y="1334542"/>
              <a:ext cx="1143000" cy="588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1361209" y="1381991"/>
              <a:ext cx="1143000" cy="5885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3079173" y="1392382"/>
              <a:ext cx="1066800" cy="158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V="1">
              <a:off x="1371600" y="1447800"/>
              <a:ext cx="1143000" cy="5885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7544682" y="580286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s[4]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6400799" y="1283946"/>
              <a:ext cx="1143000" cy="250871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 flipH="1" flipV="1">
              <a:off x="6340707" y="1338154"/>
              <a:ext cx="1263185" cy="1143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6400799" y="2573461"/>
              <a:ext cx="1143000" cy="1225085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400799" y="3798546"/>
              <a:ext cx="1143000" cy="1289515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8"/>
            <p:cNvGrpSpPr/>
            <p:nvPr/>
          </p:nvGrpSpPr>
          <p:grpSpPr>
            <a:xfrm>
              <a:off x="7543799" y="1017246"/>
              <a:ext cx="550151" cy="4401205"/>
              <a:chOff x="304800" y="1066800"/>
              <a:chExt cx="550151" cy="4401205"/>
            </a:xfrm>
          </p:grpSpPr>
          <p:sp>
            <p:nvSpPr>
              <p:cNvPr id="60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6371054" y="152400"/>
              <a:ext cx="12378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z[6], z[7]=-2,-2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620000" y="685800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5.2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664908" y="1981200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7030A0"/>
                  </a:solidFill>
                </a:rPr>
                <a:t>1.6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620000" y="3197423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6.6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620000" y="4495800"/>
              <a:ext cx="4122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B050"/>
                  </a:solidFill>
                </a:rPr>
                <a:t>1.6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7113596" y="586881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s[5]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528132" y="586881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s[6]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6148394" y="1209845"/>
            <a:ext cx="964456" cy="6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148394" y="1215894"/>
            <a:ext cx="964456" cy="2578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148394" y="2541225"/>
            <a:ext cx="964456" cy="1259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148394" y="5125669"/>
            <a:ext cx="964456" cy="6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212691" y="914400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212691" y="132734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48394" y="508653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019800" y="4616633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84097" y="3285253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7" name="Group 8"/>
          <p:cNvGrpSpPr/>
          <p:nvPr/>
        </p:nvGrpSpPr>
        <p:grpSpPr>
          <a:xfrm>
            <a:off x="7112851" y="950266"/>
            <a:ext cx="464214" cy="4523449"/>
            <a:chOff x="304800" y="1066800"/>
            <a:chExt cx="550151" cy="4401205"/>
          </a:xfrm>
        </p:grpSpPr>
        <p:sp>
          <p:nvSpPr>
            <p:cNvPr id="9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4" name="Straight Connector 103"/>
          <p:cNvCxnSpPr>
            <a:stCxn id="91" idx="6"/>
          </p:cNvCxnSpPr>
          <p:nvPr/>
        </p:nvCxnSpPr>
        <p:spPr>
          <a:xfrm flipV="1">
            <a:off x="7562930" y="1218325"/>
            <a:ext cx="964456" cy="6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91" idx="6"/>
          </p:cNvCxnSpPr>
          <p:nvPr/>
        </p:nvCxnSpPr>
        <p:spPr>
          <a:xfrm>
            <a:off x="7562930" y="1224374"/>
            <a:ext cx="964456" cy="25783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 flipH="1" flipV="1">
            <a:off x="7396024" y="1385233"/>
            <a:ext cx="1298270" cy="96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102" idx="6"/>
          </p:cNvCxnSpPr>
          <p:nvPr/>
        </p:nvCxnSpPr>
        <p:spPr>
          <a:xfrm>
            <a:off x="7562930" y="2555754"/>
            <a:ext cx="964456" cy="1247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8" idx="6"/>
          </p:cNvCxnSpPr>
          <p:nvPr/>
        </p:nvCxnSpPr>
        <p:spPr>
          <a:xfrm flipV="1">
            <a:off x="7562930" y="2549705"/>
            <a:ext cx="964456" cy="1259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8" idx="6"/>
          </p:cNvCxnSpPr>
          <p:nvPr/>
        </p:nvCxnSpPr>
        <p:spPr>
          <a:xfrm>
            <a:off x="7562930" y="3808817"/>
            <a:ext cx="964456" cy="1325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92" idx="6"/>
          </p:cNvCxnSpPr>
          <p:nvPr/>
        </p:nvCxnSpPr>
        <p:spPr>
          <a:xfrm flipV="1">
            <a:off x="7562930" y="5134149"/>
            <a:ext cx="964456" cy="6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92" idx="6"/>
          </p:cNvCxnSpPr>
          <p:nvPr/>
        </p:nvCxnSpPr>
        <p:spPr>
          <a:xfrm flipV="1">
            <a:off x="7562930" y="2549705"/>
            <a:ext cx="964456" cy="2590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7627227" y="922880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627227" y="133582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562930" y="509501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7434336" y="4625114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492787" y="3941625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498633" y="266720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498633" y="2040670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498633" y="3293734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8" name="Group 8"/>
          <p:cNvGrpSpPr/>
          <p:nvPr/>
        </p:nvGrpSpPr>
        <p:grpSpPr>
          <a:xfrm>
            <a:off x="8527387" y="950266"/>
            <a:ext cx="464214" cy="4523449"/>
            <a:chOff x="304800" y="1066800"/>
            <a:chExt cx="550151" cy="4401205"/>
          </a:xfrm>
        </p:grpSpPr>
        <p:sp>
          <p:nvSpPr>
            <p:cNvPr id="125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6122816" y="152400"/>
            <a:ext cx="11833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z[8], z[9]=-2,2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448961" y="152400"/>
            <a:ext cx="1420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z[10], z[11]=-1,-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24" name="Right Arrow 123"/>
          <p:cNvSpPr/>
          <p:nvPr/>
        </p:nvSpPr>
        <p:spPr>
          <a:xfrm>
            <a:off x="6477000" y="1066800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162800" y="685800"/>
            <a:ext cx="346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5.2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3" name="Right Arrow 132"/>
          <p:cNvSpPr/>
          <p:nvPr/>
        </p:nvSpPr>
        <p:spPr>
          <a:xfrm rot="3719681">
            <a:off x="6362479" y="2050682"/>
            <a:ext cx="304800" cy="256032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7162800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5.2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35" name="Right Arrow 134"/>
          <p:cNvSpPr/>
          <p:nvPr/>
        </p:nvSpPr>
        <p:spPr>
          <a:xfrm rot="18829694">
            <a:off x="6432436" y="3128971"/>
            <a:ext cx="304800" cy="2560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7086600" y="198120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10.6</a:t>
            </a:r>
          </a:p>
        </p:txBody>
      </p:sp>
      <p:sp>
        <p:nvSpPr>
          <p:cNvPr id="137" name="Right Arrow 136"/>
          <p:cNvSpPr/>
          <p:nvPr/>
        </p:nvSpPr>
        <p:spPr>
          <a:xfrm>
            <a:off x="6553200" y="5001768"/>
            <a:ext cx="304800" cy="2560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7121208" y="456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5</a:t>
            </a:r>
            <a:r>
              <a:rPr lang="en-US" sz="1400" dirty="0" smtClean="0">
                <a:solidFill>
                  <a:srgbClr val="00B050"/>
                </a:solidFill>
              </a:rPr>
              <a:t>.6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39" name="Right Arrow 138"/>
          <p:cNvSpPr/>
          <p:nvPr/>
        </p:nvSpPr>
        <p:spPr>
          <a:xfrm rot="18983442">
            <a:off x="8047243" y="1593791"/>
            <a:ext cx="304800" cy="256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8534400" y="60960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12.6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996464"/>
            <a:ext cx="462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6200" y="996464"/>
            <a:ext cx="448142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524342" y="1257279"/>
            <a:ext cx="960304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6200" y="5791200"/>
            <a:ext cx="447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485387" y="5791200"/>
            <a:ext cx="447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8" name="TextBox 3"/>
          <p:cNvSpPr txBox="1"/>
          <p:nvPr/>
        </p:nvSpPr>
        <p:spPr>
          <a:xfrm>
            <a:off x="1484646" y="1008995"/>
            <a:ext cx="462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1484646" y="1008995"/>
            <a:ext cx="448142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371310" y="152400"/>
            <a:ext cx="1177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26" name="Straight Connector 25"/>
          <p:cNvCxnSpPr>
            <a:endCxn id="49" idx="2"/>
          </p:cNvCxnSpPr>
          <p:nvPr/>
        </p:nvCxnSpPr>
        <p:spPr>
          <a:xfrm>
            <a:off x="1932788" y="1275695"/>
            <a:ext cx="960303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"/>
          <p:cNvSpPr txBox="1"/>
          <p:nvPr/>
        </p:nvSpPr>
        <p:spPr>
          <a:xfrm>
            <a:off x="2893092" y="1008995"/>
            <a:ext cx="462216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893092" y="1008995"/>
            <a:ext cx="448142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893092" y="3523595"/>
            <a:ext cx="448142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893834" y="5802868"/>
            <a:ext cx="447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868768" y="152400"/>
            <a:ext cx="12231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72" name="Straight Connector 71"/>
          <p:cNvCxnSpPr>
            <a:endCxn id="94" idx="2"/>
          </p:cNvCxnSpPr>
          <p:nvPr/>
        </p:nvCxnSpPr>
        <p:spPr>
          <a:xfrm>
            <a:off x="3341234" y="1275695"/>
            <a:ext cx="960304" cy="825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8"/>
          <p:cNvGrpSpPr/>
          <p:nvPr/>
        </p:nvGrpSpPr>
        <p:grpSpPr>
          <a:xfrm>
            <a:off x="4301538" y="1017246"/>
            <a:ext cx="462216" cy="4401205"/>
            <a:chOff x="304800" y="1066800"/>
            <a:chExt cx="550151" cy="4401205"/>
          </a:xfrm>
        </p:grpSpPr>
        <p:sp>
          <p:nvSpPr>
            <p:cNvPr id="93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3277214" y="149423"/>
            <a:ext cx="1177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z[4], z[5]=0.3,0.2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302280" y="5802868"/>
            <a:ext cx="447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10726" y="5802868"/>
            <a:ext cx="447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4749680" y="1283946"/>
            <a:ext cx="960304" cy="250871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8"/>
          <p:cNvGrpSpPr/>
          <p:nvPr/>
        </p:nvGrpSpPr>
        <p:grpSpPr>
          <a:xfrm>
            <a:off x="5709984" y="1017246"/>
            <a:ext cx="462216" cy="4401205"/>
            <a:chOff x="304800" y="1066800"/>
            <a:chExt cx="550151" cy="4401205"/>
          </a:xfrm>
        </p:grpSpPr>
        <p:sp>
          <p:nvSpPr>
            <p:cNvPr id="6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4724690" y="152400"/>
            <a:ext cx="1039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z[6], z[7]=-2,-2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774006" y="685800"/>
            <a:ext cx="346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5.2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811736" y="1981200"/>
            <a:ext cx="346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1.6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774006" y="3197423"/>
            <a:ext cx="346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6.6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774006" y="4495800"/>
            <a:ext cx="346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1.6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113596" y="586881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s[5]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528132" y="586881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s[6]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6148394" y="2541225"/>
            <a:ext cx="964456" cy="12591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212691" y="914400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212691" y="132734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48394" y="508653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019800" y="4616633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84097" y="3285253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7" name="Group 8"/>
          <p:cNvGrpSpPr/>
          <p:nvPr/>
        </p:nvGrpSpPr>
        <p:grpSpPr>
          <a:xfrm>
            <a:off x="7112851" y="950266"/>
            <a:ext cx="464214" cy="4523449"/>
            <a:chOff x="304800" y="1066800"/>
            <a:chExt cx="550151" cy="4401205"/>
          </a:xfrm>
        </p:grpSpPr>
        <p:sp>
          <p:nvSpPr>
            <p:cNvPr id="9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6" name="Straight Connector 105"/>
          <p:cNvCxnSpPr/>
          <p:nvPr/>
        </p:nvCxnSpPr>
        <p:spPr>
          <a:xfrm rot="5400000" flipH="1" flipV="1">
            <a:off x="7396024" y="1385233"/>
            <a:ext cx="1298270" cy="96445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7627227" y="133582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562930" y="509501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7434336" y="4625114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492787" y="3941625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498633" y="2667202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498633" y="2040670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498633" y="3293734"/>
            <a:ext cx="310017" cy="316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8" name="Group 8"/>
          <p:cNvGrpSpPr/>
          <p:nvPr/>
        </p:nvGrpSpPr>
        <p:grpSpPr>
          <a:xfrm>
            <a:off x="8527387" y="950266"/>
            <a:ext cx="464214" cy="4523449"/>
            <a:chOff x="304800" y="1066800"/>
            <a:chExt cx="550151" cy="4401205"/>
          </a:xfrm>
        </p:grpSpPr>
        <p:sp>
          <p:nvSpPr>
            <p:cNvPr id="125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6122816" y="152400"/>
            <a:ext cx="11833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z[8], z[9]=-2,2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448961" y="152400"/>
            <a:ext cx="1420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z[10], z[11]=-1,-</a:t>
            </a:r>
            <a:r>
              <a:rPr lang="en-US" sz="14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162800" y="685800"/>
            <a:ext cx="346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5.2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7162800" y="31974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5.2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7086600" y="198120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10.6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7121208" y="456902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5</a:t>
            </a:r>
            <a:r>
              <a:rPr lang="en-US" sz="1400" dirty="0" smtClean="0">
                <a:solidFill>
                  <a:srgbClr val="00B050"/>
                </a:solidFill>
              </a:rPr>
              <a:t>.6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8534400" y="60960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12.6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11185" y="6248400"/>
            <a:ext cx="8604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</a:rPr>
              <a:t>Viterbi</a:t>
            </a:r>
            <a:r>
              <a:rPr lang="en-US" sz="2400" dirty="0" smtClean="0">
                <a:solidFill>
                  <a:srgbClr val="0070C0"/>
                </a:solidFill>
              </a:rPr>
              <a:t> estimate (accounting for termination) of </a:t>
            </a:r>
            <a:r>
              <a:rPr lang="en-US" sz="2400" u="sng" dirty="0" smtClean="0">
                <a:solidFill>
                  <a:srgbClr val="0070C0"/>
                </a:solidFill>
              </a:rPr>
              <a:t>four</a:t>
            </a:r>
            <a:r>
              <a:rPr lang="en-US" sz="2400" dirty="0" smtClean="0">
                <a:solidFill>
                  <a:srgbClr val="0070C0"/>
                </a:solidFill>
              </a:rPr>
              <a:t> info bits:  0001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vitterbi_half7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8331200" cy="6248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/>
          <p:nvPr/>
        </p:nvGrpSpPr>
        <p:grpSpPr>
          <a:xfrm>
            <a:off x="228600" y="789710"/>
            <a:ext cx="415994" cy="4577019"/>
            <a:chOff x="304800" y="1066800"/>
            <a:chExt cx="550151" cy="4401205"/>
          </a:xfrm>
        </p:grpSpPr>
        <p:sp>
          <p:nvSpPr>
            <p:cNvPr id="5" name="TextBox 4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Connector 9"/>
          <p:cNvCxnSpPr>
            <a:stCxn id="6" idx="6"/>
          </p:cNvCxnSpPr>
          <p:nvPr/>
        </p:nvCxnSpPr>
        <p:spPr>
          <a:xfrm flipV="1">
            <a:off x="631928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</p:cNvCxnSpPr>
          <p:nvPr/>
        </p:nvCxnSpPr>
        <p:spPr>
          <a:xfrm>
            <a:off x="631928" y="1067064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5775980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96869" y="5775980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4470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32072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99674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9546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9546" y="11798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9" name="Group 8"/>
          <p:cNvGrpSpPr/>
          <p:nvPr/>
        </p:nvGrpSpPr>
        <p:grpSpPr>
          <a:xfrm>
            <a:off x="1496202" y="802742"/>
            <a:ext cx="415994" cy="4577019"/>
            <a:chOff x="304800" y="1066800"/>
            <a:chExt cx="550151" cy="4401205"/>
          </a:xfrm>
        </p:grpSpPr>
        <p:sp>
          <p:nvSpPr>
            <p:cNvPr id="2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5" name="Straight Connector 24"/>
          <p:cNvCxnSpPr>
            <a:stCxn id="21" idx="6"/>
          </p:cNvCxnSpPr>
          <p:nvPr/>
        </p:nvCxnSpPr>
        <p:spPr>
          <a:xfrm flipV="1">
            <a:off x="1899530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1" idx="6"/>
          </p:cNvCxnSpPr>
          <p:nvPr/>
        </p:nvCxnSpPr>
        <p:spPr>
          <a:xfrm>
            <a:off x="1899530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3" idx="6"/>
          </p:cNvCxnSpPr>
          <p:nvPr/>
        </p:nvCxnSpPr>
        <p:spPr>
          <a:xfrm flipV="1">
            <a:off x="1899530" y="2421123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6"/>
          </p:cNvCxnSpPr>
          <p:nvPr/>
        </p:nvCxnSpPr>
        <p:spPr>
          <a:xfrm>
            <a:off x="1899530" y="3695146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57148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57148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36673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41911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763803" y="802742"/>
            <a:ext cx="415994" cy="4577019"/>
            <a:chOff x="304800" y="1066800"/>
            <a:chExt cx="550151" cy="4401205"/>
          </a:xfrm>
        </p:grpSpPr>
        <p:sp>
          <p:nvSpPr>
            <p:cNvPr id="3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9" name="Straight Connector 38"/>
          <p:cNvCxnSpPr>
            <a:stCxn id="35" idx="6"/>
          </p:cNvCxnSpPr>
          <p:nvPr/>
        </p:nvCxnSpPr>
        <p:spPr>
          <a:xfrm flipV="1">
            <a:off x="3167131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6"/>
          </p:cNvCxnSpPr>
          <p:nvPr/>
        </p:nvCxnSpPr>
        <p:spPr>
          <a:xfrm>
            <a:off x="3167131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2942445" y="1298662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6"/>
          </p:cNvCxnSpPr>
          <p:nvPr/>
        </p:nvCxnSpPr>
        <p:spPr>
          <a:xfrm>
            <a:off x="3167131" y="2427243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6"/>
          </p:cNvCxnSpPr>
          <p:nvPr/>
        </p:nvCxnSpPr>
        <p:spPr>
          <a:xfrm flipV="1">
            <a:off x="3167131" y="2421123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7" idx="6"/>
          </p:cNvCxnSpPr>
          <p:nvPr/>
        </p:nvCxnSpPr>
        <p:spPr>
          <a:xfrm>
            <a:off x="3167131" y="3695146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6" idx="6"/>
          </p:cNvCxnSpPr>
          <p:nvPr/>
        </p:nvCxnSpPr>
        <p:spPr>
          <a:xfrm flipV="1">
            <a:off x="3167131" y="5036173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6" idx="6"/>
          </p:cNvCxnSpPr>
          <p:nvPr/>
        </p:nvCxnSpPr>
        <p:spPr>
          <a:xfrm flipV="1">
            <a:off x="3167131" y="2421123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224749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4749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167130" y="499657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51894" y="452110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04274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512" y="254001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09512" y="190605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09512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55" name="Group 32"/>
          <p:cNvGrpSpPr/>
          <p:nvPr/>
        </p:nvGrpSpPr>
        <p:grpSpPr>
          <a:xfrm>
            <a:off x="4031404" y="811323"/>
            <a:ext cx="1267602" cy="4577019"/>
            <a:chOff x="304800" y="1066800"/>
            <a:chExt cx="1676401" cy="4401205"/>
          </a:xfrm>
        </p:grpSpPr>
        <p:grpSp>
          <p:nvGrpSpPr>
            <p:cNvPr id="56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65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7" name="Straight Connector 56"/>
            <p:cNvCxnSpPr>
              <a:stCxn id="66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66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69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68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68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67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67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4492350" y="78361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92350" y="120144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434732" y="500515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19496" y="452968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371875" y="383810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77114" y="254859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377114" y="191463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77114" y="318254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78" name="Group 8"/>
          <p:cNvGrpSpPr/>
          <p:nvPr/>
        </p:nvGrpSpPr>
        <p:grpSpPr>
          <a:xfrm>
            <a:off x="5299006" y="811323"/>
            <a:ext cx="415994" cy="4577019"/>
            <a:chOff x="304800" y="1066800"/>
            <a:chExt cx="550151" cy="4401205"/>
          </a:xfrm>
        </p:grpSpPr>
        <p:sp>
          <p:nvSpPr>
            <p:cNvPr id="79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5562600" y="453257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6649858" y="5775082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s[5]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7917460" y="5775082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s[6]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5784917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5784917" y="1067064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5400000" flipH="1" flipV="1">
            <a:off x="5560231" y="1285630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5784917" y="2414211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5784917" y="2408091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5784917" y="3682114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5784917" y="5023141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V="1">
            <a:off x="5784917" y="2408091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5842535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842535" y="117983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784916" y="498354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727298" y="2526978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5727298" y="189302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727298" y="316093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60" name="Group 32"/>
          <p:cNvGrpSpPr/>
          <p:nvPr/>
        </p:nvGrpSpPr>
        <p:grpSpPr>
          <a:xfrm>
            <a:off x="6649190" y="798291"/>
            <a:ext cx="1267602" cy="4577019"/>
            <a:chOff x="304800" y="1066800"/>
            <a:chExt cx="1676401" cy="4401205"/>
          </a:xfrm>
        </p:grpSpPr>
        <p:grpSp>
          <p:nvGrpSpPr>
            <p:cNvPr id="161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70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2" name="Straight Connector 161"/>
            <p:cNvCxnSpPr>
              <a:stCxn id="171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171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74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73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>
              <a:stCxn id="173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72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stCxn id="172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TextBox 174"/>
          <p:cNvSpPr txBox="1"/>
          <p:nvPr/>
        </p:nvSpPr>
        <p:spPr>
          <a:xfrm>
            <a:off x="7110136" y="77058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110136" y="118841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7052518" y="499212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6937282" y="451665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6989661" y="382507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6994900" y="253555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6994900" y="190160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6994900" y="316951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83" name="Group 8"/>
          <p:cNvGrpSpPr/>
          <p:nvPr/>
        </p:nvGrpSpPr>
        <p:grpSpPr>
          <a:xfrm>
            <a:off x="7916792" y="798291"/>
            <a:ext cx="415994" cy="4577019"/>
            <a:chOff x="304800" y="1066800"/>
            <a:chExt cx="550151" cy="4401205"/>
          </a:xfrm>
        </p:grpSpPr>
        <p:sp>
          <p:nvSpPr>
            <p:cNvPr id="18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28600" y="789710"/>
            <a:ext cx="415994" cy="4577019"/>
            <a:chOff x="304800" y="1066800"/>
            <a:chExt cx="550151" cy="4401205"/>
          </a:xfrm>
        </p:grpSpPr>
        <p:sp>
          <p:nvSpPr>
            <p:cNvPr id="5" name="TextBox 4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Connector 9"/>
          <p:cNvCxnSpPr>
            <a:stCxn id="6" idx="6"/>
          </p:cNvCxnSpPr>
          <p:nvPr/>
        </p:nvCxnSpPr>
        <p:spPr>
          <a:xfrm flipV="1">
            <a:off x="631928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</p:cNvCxnSpPr>
          <p:nvPr/>
        </p:nvCxnSpPr>
        <p:spPr>
          <a:xfrm>
            <a:off x="631928" y="1067064"/>
            <a:ext cx="864274" cy="260893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9600" y="5410200"/>
            <a:ext cx="269176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Info bit sequence:  100…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Codeword: 11 10 11 00 … 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Input weight=1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Output weight = 5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9546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9546" y="11798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1496202" y="802742"/>
            <a:ext cx="415994" cy="4577019"/>
            <a:chOff x="304800" y="1066800"/>
            <a:chExt cx="550151" cy="4401205"/>
          </a:xfrm>
        </p:grpSpPr>
        <p:sp>
          <p:nvSpPr>
            <p:cNvPr id="2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5" name="Straight Connector 24"/>
          <p:cNvCxnSpPr>
            <a:stCxn id="21" idx="6"/>
          </p:cNvCxnSpPr>
          <p:nvPr/>
        </p:nvCxnSpPr>
        <p:spPr>
          <a:xfrm flipV="1">
            <a:off x="1899530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1" idx="6"/>
          </p:cNvCxnSpPr>
          <p:nvPr/>
        </p:nvCxnSpPr>
        <p:spPr>
          <a:xfrm>
            <a:off x="1899530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3" idx="6"/>
          </p:cNvCxnSpPr>
          <p:nvPr/>
        </p:nvCxnSpPr>
        <p:spPr>
          <a:xfrm flipV="1">
            <a:off x="1899530" y="2421123"/>
            <a:ext cx="864274" cy="127402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6"/>
          </p:cNvCxnSpPr>
          <p:nvPr/>
        </p:nvCxnSpPr>
        <p:spPr>
          <a:xfrm>
            <a:off x="1899530" y="3695146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57148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57148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36673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41911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4" name="Group 32"/>
          <p:cNvGrpSpPr/>
          <p:nvPr/>
        </p:nvGrpSpPr>
        <p:grpSpPr>
          <a:xfrm>
            <a:off x="2763803" y="802742"/>
            <a:ext cx="415994" cy="4577019"/>
            <a:chOff x="304800" y="1066800"/>
            <a:chExt cx="550151" cy="4401205"/>
          </a:xfrm>
        </p:grpSpPr>
        <p:sp>
          <p:nvSpPr>
            <p:cNvPr id="3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9" name="Straight Connector 38"/>
          <p:cNvCxnSpPr>
            <a:stCxn id="35" idx="6"/>
          </p:cNvCxnSpPr>
          <p:nvPr/>
        </p:nvCxnSpPr>
        <p:spPr>
          <a:xfrm flipV="1">
            <a:off x="3167131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6"/>
          </p:cNvCxnSpPr>
          <p:nvPr/>
        </p:nvCxnSpPr>
        <p:spPr>
          <a:xfrm>
            <a:off x="3167131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2942445" y="1298662"/>
            <a:ext cx="1313645" cy="864274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6"/>
          </p:cNvCxnSpPr>
          <p:nvPr/>
        </p:nvCxnSpPr>
        <p:spPr>
          <a:xfrm>
            <a:off x="3167131" y="2427243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6"/>
          </p:cNvCxnSpPr>
          <p:nvPr/>
        </p:nvCxnSpPr>
        <p:spPr>
          <a:xfrm flipV="1">
            <a:off x="3167131" y="2421123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7" idx="6"/>
          </p:cNvCxnSpPr>
          <p:nvPr/>
        </p:nvCxnSpPr>
        <p:spPr>
          <a:xfrm>
            <a:off x="3167131" y="3695146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6" idx="6"/>
          </p:cNvCxnSpPr>
          <p:nvPr/>
        </p:nvCxnSpPr>
        <p:spPr>
          <a:xfrm flipV="1">
            <a:off x="3167131" y="5036173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6" idx="6"/>
          </p:cNvCxnSpPr>
          <p:nvPr/>
        </p:nvCxnSpPr>
        <p:spPr>
          <a:xfrm flipV="1">
            <a:off x="3167131" y="2421123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224749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4749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167130" y="499657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51894" y="452110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04274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512" y="254001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09512" y="190605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09512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9" name="Group 32"/>
          <p:cNvGrpSpPr/>
          <p:nvPr/>
        </p:nvGrpSpPr>
        <p:grpSpPr>
          <a:xfrm>
            <a:off x="4031404" y="811323"/>
            <a:ext cx="1267602" cy="4577019"/>
            <a:chOff x="304800" y="1066800"/>
            <a:chExt cx="1676401" cy="4401205"/>
          </a:xfrm>
        </p:grpSpPr>
        <p:grpSp>
          <p:nvGrpSpPr>
            <p:cNvPr id="33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65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7" name="Straight Connector 56"/>
            <p:cNvCxnSpPr>
              <a:stCxn id="66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66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69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68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68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67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67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4492350" y="78361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92350" y="120144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434732" y="500515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19496" y="452968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371875" y="383810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77114" y="254859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377114" y="191463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77114" y="318254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55" name="Group 8"/>
          <p:cNvGrpSpPr/>
          <p:nvPr/>
        </p:nvGrpSpPr>
        <p:grpSpPr>
          <a:xfrm>
            <a:off x="5299006" y="811323"/>
            <a:ext cx="415994" cy="4577019"/>
            <a:chOff x="304800" y="1066800"/>
            <a:chExt cx="550151" cy="4401205"/>
          </a:xfrm>
        </p:grpSpPr>
        <p:sp>
          <p:nvSpPr>
            <p:cNvPr id="79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5562600" y="453257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5784917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5784917" y="1067064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5400000" flipH="1" flipV="1">
            <a:off x="5560231" y="1285630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5784917" y="2414211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5784917" y="2408091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5784917" y="3682114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5784917" y="5023141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V="1">
            <a:off x="5784917" y="2408091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5842535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842535" y="117983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784916" y="498354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727298" y="2526978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5727298" y="189302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727298" y="316093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56" name="Group 32"/>
          <p:cNvGrpSpPr/>
          <p:nvPr/>
        </p:nvGrpSpPr>
        <p:grpSpPr>
          <a:xfrm>
            <a:off x="6649190" y="798291"/>
            <a:ext cx="1267602" cy="4577019"/>
            <a:chOff x="304800" y="1066800"/>
            <a:chExt cx="1676401" cy="4401205"/>
          </a:xfrm>
        </p:grpSpPr>
        <p:grpSp>
          <p:nvGrpSpPr>
            <p:cNvPr id="78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70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2" name="Straight Connector 161"/>
            <p:cNvCxnSpPr>
              <a:stCxn id="171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171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74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73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>
              <a:stCxn id="173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72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stCxn id="172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TextBox 174"/>
          <p:cNvSpPr txBox="1"/>
          <p:nvPr/>
        </p:nvSpPr>
        <p:spPr>
          <a:xfrm>
            <a:off x="7110136" y="77058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110136" y="118841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7052518" y="499212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6937282" y="451665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6989661" y="382507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6994900" y="253555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6994900" y="190160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6994900" y="316951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84" name="Group 8"/>
          <p:cNvGrpSpPr/>
          <p:nvPr/>
        </p:nvGrpSpPr>
        <p:grpSpPr>
          <a:xfrm>
            <a:off x="7916792" y="798291"/>
            <a:ext cx="415994" cy="4577019"/>
            <a:chOff x="304800" y="1066800"/>
            <a:chExt cx="550151" cy="4401205"/>
          </a:xfrm>
        </p:grpSpPr>
        <p:sp>
          <p:nvSpPr>
            <p:cNvPr id="18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28600" y="789710"/>
            <a:ext cx="415994" cy="4577019"/>
            <a:chOff x="304800" y="1066800"/>
            <a:chExt cx="550151" cy="4401205"/>
          </a:xfrm>
        </p:grpSpPr>
        <p:sp>
          <p:nvSpPr>
            <p:cNvPr id="5" name="TextBox 4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Connector 9"/>
          <p:cNvCxnSpPr>
            <a:stCxn id="6" idx="6"/>
          </p:cNvCxnSpPr>
          <p:nvPr/>
        </p:nvCxnSpPr>
        <p:spPr>
          <a:xfrm flipV="1">
            <a:off x="631928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</p:cNvCxnSpPr>
          <p:nvPr/>
        </p:nvCxnSpPr>
        <p:spPr>
          <a:xfrm>
            <a:off x="631928" y="1067064"/>
            <a:ext cx="864274" cy="260893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9546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9546" y="11798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1496202" y="802742"/>
            <a:ext cx="415994" cy="4577019"/>
            <a:chOff x="304800" y="1066800"/>
            <a:chExt cx="550151" cy="4401205"/>
          </a:xfrm>
        </p:grpSpPr>
        <p:sp>
          <p:nvSpPr>
            <p:cNvPr id="2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5" name="Straight Connector 24"/>
          <p:cNvCxnSpPr>
            <a:stCxn id="21" idx="6"/>
          </p:cNvCxnSpPr>
          <p:nvPr/>
        </p:nvCxnSpPr>
        <p:spPr>
          <a:xfrm flipV="1">
            <a:off x="1899530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1" idx="6"/>
          </p:cNvCxnSpPr>
          <p:nvPr/>
        </p:nvCxnSpPr>
        <p:spPr>
          <a:xfrm>
            <a:off x="1899530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3" idx="6"/>
          </p:cNvCxnSpPr>
          <p:nvPr/>
        </p:nvCxnSpPr>
        <p:spPr>
          <a:xfrm flipV="1">
            <a:off x="1899530" y="2421123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6"/>
          </p:cNvCxnSpPr>
          <p:nvPr/>
        </p:nvCxnSpPr>
        <p:spPr>
          <a:xfrm>
            <a:off x="1899530" y="3695146"/>
            <a:ext cx="864274" cy="1341027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57148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57148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36673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41911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4" name="Group 32"/>
          <p:cNvGrpSpPr/>
          <p:nvPr/>
        </p:nvGrpSpPr>
        <p:grpSpPr>
          <a:xfrm>
            <a:off x="2763803" y="802742"/>
            <a:ext cx="415994" cy="4577019"/>
            <a:chOff x="304800" y="1066800"/>
            <a:chExt cx="550151" cy="4401205"/>
          </a:xfrm>
        </p:grpSpPr>
        <p:sp>
          <p:nvSpPr>
            <p:cNvPr id="3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9" name="Straight Connector 38"/>
          <p:cNvCxnSpPr>
            <a:stCxn id="35" idx="6"/>
          </p:cNvCxnSpPr>
          <p:nvPr/>
        </p:nvCxnSpPr>
        <p:spPr>
          <a:xfrm flipV="1">
            <a:off x="3167131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6"/>
          </p:cNvCxnSpPr>
          <p:nvPr/>
        </p:nvCxnSpPr>
        <p:spPr>
          <a:xfrm>
            <a:off x="3167131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2942445" y="1298662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6"/>
          </p:cNvCxnSpPr>
          <p:nvPr/>
        </p:nvCxnSpPr>
        <p:spPr>
          <a:xfrm>
            <a:off x="3167131" y="2427243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6"/>
          </p:cNvCxnSpPr>
          <p:nvPr/>
        </p:nvCxnSpPr>
        <p:spPr>
          <a:xfrm flipV="1">
            <a:off x="3167131" y="2421123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7" idx="6"/>
          </p:cNvCxnSpPr>
          <p:nvPr/>
        </p:nvCxnSpPr>
        <p:spPr>
          <a:xfrm>
            <a:off x="3167131" y="3695146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6" idx="6"/>
          </p:cNvCxnSpPr>
          <p:nvPr/>
        </p:nvCxnSpPr>
        <p:spPr>
          <a:xfrm flipV="1">
            <a:off x="3167131" y="5036173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6" idx="6"/>
          </p:cNvCxnSpPr>
          <p:nvPr/>
        </p:nvCxnSpPr>
        <p:spPr>
          <a:xfrm flipV="1">
            <a:off x="3167131" y="2421123"/>
            <a:ext cx="864274" cy="262117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224749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4749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167130" y="499657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51894" y="452110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04274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512" y="254001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09512" y="190605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09512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3" name="Group 8"/>
          <p:cNvGrpSpPr/>
          <p:nvPr/>
        </p:nvGrpSpPr>
        <p:grpSpPr>
          <a:xfrm>
            <a:off x="4031404" y="811323"/>
            <a:ext cx="415994" cy="4577019"/>
            <a:chOff x="304800" y="1066800"/>
            <a:chExt cx="550151" cy="4401205"/>
          </a:xfrm>
        </p:grpSpPr>
        <p:sp>
          <p:nvSpPr>
            <p:cNvPr id="65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7" name="Straight Connector 56"/>
          <p:cNvCxnSpPr>
            <a:stCxn id="66" idx="6"/>
          </p:cNvCxnSpPr>
          <p:nvPr/>
        </p:nvCxnSpPr>
        <p:spPr>
          <a:xfrm flipV="1">
            <a:off x="4434732" y="1082557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66" idx="6"/>
          </p:cNvCxnSpPr>
          <p:nvPr/>
        </p:nvCxnSpPr>
        <p:spPr>
          <a:xfrm>
            <a:off x="4434732" y="1088677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4210046" y="1307243"/>
            <a:ext cx="1313645" cy="864274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9" idx="6"/>
          </p:cNvCxnSpPr>
          <p:nvPr/>
        </p:nvCxnSpPr>
        <p:spPr>
          <a:xfrm>
            <a:off x="4434732" y="2435824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8" idx="6"/>
          </p:cNvCxnSpPr>
          <p:nvPr/>
        </p:nvCxnSpPr>
        <p:spPr>
          <a:xfrm flipV="1">
            <a:off x="4434732" y="2429704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68" idx="6"/>
          </p:cNvCxnSpPr>
          <p:nvPr/>
        </p:nvCxnSpPr>
        <p:spPr>
          <a:xfrm>
            <a:off x="4434732" y="3703727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67" idx="6"/>
          </p:cNvCxnSpPr>
          <p:nvPr/>
        </p:nvCxnSpPr>
        <p:spPr>
          <a:xfrm flipV="1">
            <a:off x="4434732" y="504475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67" idx="6"/>
          </p:cNvCxnSpPr>
          <p:nvPr/>
        </p:nvCxnSpPr>
        <p:spPr>
          <a:xfrm flipV="1">
            <a:off x="4434732" y="2429704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492350" y="78361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92350" y="120144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434732" y="500515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19496" y="452968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371875" y="383810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77114" y="254859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377114" y="191463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77114" y="318254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55" name="Group 8"/>
          <p:cNvGrpSpPr/>
          <p:nvPr/>
        </p:nvGrpSpPr>
        <p:grpSpPr>
          <a:xfrm>
            <a:off x="5299006" y="811323"/>
            <a:ext cx="415994" cy="4577019"/>
            <a:chOff x="304800" y="1066800"/>
            <a:chExt cx="550151" cy="4401205"/>
          </a:xfrm>
        </p:grpSpPr>
        <p:sp>
          <p:nvSpPr>
            <p:cNvPr id="79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5562600" y="453257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5784917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5784917" y="1067064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5400000" flipH="1" flipV="1">
            <a:off x="5560231" y="1285630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5784917" y="2414211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5784917" y="2408091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5784917" y="3682114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5784917" y="5023141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V="1">
            <a:off x="5784917" y="2408091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5842535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842535" y="117983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784916" y="498354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727298" y="2526978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5727298" y="189302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727298" y="316093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56" name="Group 32"/>
          <p:cNvGrpSpPr/>
          <p:nvPr/>
        </p:nvGrpSpPr>
        <p:grpSpPr>
          <a:xfrm>
            <a:off x="6649190" y="798291"/>
            <a:ext cx="1267602" cy="4577019"/>
            <a:chOff x="304800" y="1066800"/>
            <a:chExt cx="1676401" cy="4401205"/>
          </a:xfrm>
        </p:grpSpPr>
        <p:grpSp>
          <p:nvGrpSpPr>
            <p:cNvPr id="78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70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2" name="Straight Connector 161"/>
            <p:cNvCxnSpPr>
              <a:stCxn id="171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171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74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73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>
              <a:stCxn id="173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72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stCxn id="172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TextBox 174"/>
          <p:cNvSpPr txBox="1"/>
          <p:nvPr/>
        </p:nvSpPr>
        <p:spPr>
          <a:xfrm>
            <a:off x="7110136" y="77058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110136" y="118841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7052518" y="499212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6937282" y="451665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6989661" y="382507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6994900" y="253555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6994900" y="190160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6994900" y="316951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84" name="Group 8"/>
          <p:cNvGrpSpPr/>
          <p:nvPr/>
        </p:nvGrpSpPr>
        <p:grpSpPr>
          <a:xfrm>
            <a:off x="7916792" y="798291"/>
            <a:ext cx="415994" cy="4577019"/>
            <a:chOff x="304800" y="1066800"/>
            <a:chExt cx="550151" cy="4401205"/>
          </a:xfrm>
        </p:grpSpPr>
        <p:sp>
          <p:nvSpPr>
            <p:cNvPr id="18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609600" y="5410200"/>
            <a:ext cx="37048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Info bit sequence:   1100…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Codeword:               11 01 01 11 00 … 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Input weight=2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Output weight = 6</a:t>
            </a:r>
          </a:p>
          <a:p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228600" y="789710"/>
            <a:ext cx="415994" cy="4577019"/>
            <a:chOff x="304800" y="1066800"/>
            <a:chExt cx="550151" cy="4401205"/>
          </a:xfrm>
        </p:grpSpPr>
        <p:sp>
          <p:nvSpPr>
            <p:cNvPr id="5" name="TextBox 4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Connector 9"/>
          <p:cNvCxnSpPr>
            <a:stCxn id="6" idx="6"/>
          </p:cNvCxnSpPr>
          <p:nvPr/>
        </p:nvCxnSpPr>
        <p:spPr>
          <a:xfrm flipV="1">
            <a:off x="631928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</p:cNvCxnSpPr>
          <p:nvPr/>
        </p:nvCxnSpPr>
        <p:spPr>
          <a:xfrm>
            <a:off x="631928" y="1067064"/>
            <a:ext cx="864274" cy="260893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5775980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96869" y="5775980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4470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32072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s[3]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99674" y="5788114"/>
            <a:ext cx="402661" cy="3840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s[4]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9546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9546" y="11798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1496202" y="802742"/>
            <a:ext cx="415994" cy="4577019"/>
            <a:chOff x="304800" y="1066800"/>
            <a:chExt cx="550151" cy="4401205"/>
          </a:xfrm>
        </p:grpSpPr>
        <p:sp>
          <p:nvSpPr>
            <p:cNvPr id="20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5" name="Straight Connector 24"/>
          <p:cNvCxnSpPr>
            <a:stCxn id="21" idx="6"/>
          </p:cNvCxnSpPr>
          <p:nvPr/>
        </p:nvCxnSpPr>
        <p:spPr>
          <a:xfrm flipV="1">
            <a:off x="1899530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1" idx="6"/>
          </p:cNvCxnSpPr>
          <p:nvPr/>
        </p:nvCxnSpPr>
        <p:spPr>
          <a:xfrm>
            <a:off x="1899530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3" idx="6"/>
          </p:cNvCxnSpPr>
          <p:nvPr/>
        </p:nvCxnSpPr>
        <p:spPr>
          <a:xfrm flipV="1">
            <a:off x="1899530" y="2421123"/>
            <a:ext cx="864274" cy="127402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6"/>
          </p:cNvCxnSpPr>
          <p:nvPr/>
        </p:nvCxnSpPr>
        <p:spPr>
          <a:xfrm>
            <a:off x="1899530" y="3695146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57148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57148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36673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41911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4" name="Group 32"/>
          <p:cNvGrpSpPr/>
          <p:nvPr/>
        </p:nvGrpSpPr>
        <p:grpSpPr>
          <a:xfrm>
            <a:off x="2763803" y="802742"/>
            <a:ext cx="415994" cy="4577019"/>
            <a:chOff x="304800" y="1066800"/>
            <a:chExt cx="550151" cy="4401205"/>
          </a:xfrm>
        </p:grpSpPr>
        <p:sp>
          <p:nvSpPr>
            <p:cNvPr id="3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9" name="Straight Connector 38"/>
          <p:cNvCxnSpPr>
            <a:stCxn id="35" idx="6"/>
          </p:cNvCxnSpPr>
          <p:nvPr/>
        </p:nvCxnSpPr>
        <p:spPr>
          <a:xfrm flipV="1">
            <a:off x="3167131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6"/>
          </p:cNvCxnSpPr>
          <p:nvPr/>
        </p:nvCxnSpPr>
        <p:spPr>
          <a:xfrm>
            <a:off x="3167131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2942445" y="1298662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6"/>
          </p:cNvCxnSpPr>
          <p:nvPr/>
        </p:nvCxnSpPr>
        <p:spPr>
          <a:xfrm>
            <a:off x="3167131" y="2427243"/>
            <a:ext cx="864274" cy="126178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6"/>
          </p:cNvCxnSpPr>
          <p:nvPr/>
        </p:nvCxnSpPr>
        <p:spPr>
          <a:xfrm flipV="1">
            <a:off x="3167131" y="2421123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7" idx="6"/>
          </p:cNvCxnSpPr>
          <p:nvPr/>
        </p:nvCxnSpPr>
        <p:spPr>
          <a:xfrm>
            <a:off x="3167131" y="3695146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6" idx="6"/>
          </p:cNvCxnSpPr>
          <p:nvPr/>
        </p:nvCxnSpPr>
        <p:spPr>
          <a:xfrm flipV="1">
            <a:off x="3167131" y="5036173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6" idx="6"/>
          </p:cNvCxnSpPr>
          <p:nvPr/>
        </p:nvCxnSpPr>
        <p:spPr>
          <a:xfrm flipV="1">
            <a:off x="3167131" y="2421123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224749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4749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167130" y="499657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51894" y="452110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04274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512" y="254001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09512" y="190605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09512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3" name="Group 8"/>
          <p:cNvGrpSpPr/>
          <p:nvPr/>
        </p:nvGrpSpPr>
        <p:grpSpPr>
          <a:xfrm>
            <a:off x="4031404" y="811323"/>
            <a:ext cx="415994" cy="4577019"/>
            <a:chOff x="304800" y="1066800"/>
            <a:chExt cx="550151" cy="4401205"/>
          </a:xfrm>
        </p:grpSpPr>
        <p:sp>
          <p:nvSpPr>
            <p:cNvPr id="65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7" name="Straight Connector 56"/>
          <p:cNvCxnSpPr>
            <a:stCxn id="66" idx="6"/>
          </p:cNvCxnSpPr>
          <p:nvPr/>
        </p:nvCxnSpPr>
        <p:spPr>
          <a:xfrm flipV="1">
            <a:off x="4434732" y="1082557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66" idx="6"/>
          </p:cNvCxnSpPr>
          <p:nvPr/>
        </p:nvCxnSpPr>
        <p:spPr>
          <a:xfrm>
            <a:off x="4434732" y="1088677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4210046" y="1307243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69" idx="6"/>
          </p:cNvCxnSpPr>
          <p:nvPr/>
        </p:nvCxnSpPr>
        <p:spPr>
          <a:xfrm>
            <a:off x="4434732" y="2435824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8" idx="6"/>
          </p:cNvCxnSpPr>
          <p:nvPr/>
        </p:nvCxnSpPr>
        <p:spPr>
          <a:xfrm flipV="1">
            <a:off x="4434732" y="2429704"/>
            <a:ext cx="864274" cy="1274023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68" idx="6"/>
          </p:cNvCxnSpPr>
          <p:nvPr/>
        </p:nvCxnSpPr>
        <p:spPr>
          <a:xfrm>
            <a:off x="4434732" y="3703727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67" idx="6"/>
          </p:cNvCxnSpPr>
          <p:nvPr/>
        </p:nvCxnSpPr>
        <p:spPr>
          <a:xfrm flipV="1">
            <a:off x="4434732" y="504475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67" idx="6"/>
          </p:cNvCxnSpPr>
          <p:nvPr/>
        </p:nvCxnSpPr>
        <p:spPr>
          <a:xfrm flipV="1">
            <a:off x="4434732" y="2429704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492350" y="78361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92350" y="120144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434732" y="500515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19496" y="452968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371875" y="383810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77114" y="254859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377114" y="191463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77114" y="318254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55" name="Group 8"/>
          <p:cNvGrpSpPr/>
          <p:nvPr/>
        </p:nvGrpSpPr>
        <p:grpSpPr>
          <a:xfrm>
            <a:off x="5299006" y="811323"/>
            <a:ext cx="415994" cy="4577019"/>
            <a:chOff x="304800" y="1066800"/>
            <a:chExt cx="550151" cy="4401205"/>
          </a:xfrm>
        </p:grpSpPr>
        <p:sp>
          <p:nvSpPr>
            <p:cNvPr id="79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5562600" y="453257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6649858" y="5775082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s[5]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7917460" y="5775082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s[6]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5784917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5784917" y="1067064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5400000" flipH="1" flipV="1">
            <a:off x="5560231" y="1285630"/>
            <a:ext cx="1313645" cy="86427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5784917" y="2414211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5784917" y="2408091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5784917" y="3682114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5784917" y="5023141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V="1">
            <a:off x="5784917" y="2408091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5842535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842535" y="117983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784916" y="498354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727298" y="2526978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5727298" y="189302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727298" y="316093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56" name="Group 32"/>
          <p:cNvGrpSpPr/>
          <p:nvPr/>
        </p:nvGrpSpPr>
        <p:grpSpPr>
          <a:xfrm>
            <a:off x="6649190" y="798291"/>
            <a:ext cx="1267602" cy="4577019"/>
            <a:chOff x="304800" y="1066800"/>
            <a:chExt cx="1676401" cy="4401205"/>
          </a:xfrm>
        </p:grpSpPr>
        <p:grpSp>
          <p:nvGrpSpPr>
            <p:cNvPr id="78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170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2" name="Straight Connector 161"/>
            <p:cNvCxnSpPr>
              <a:stCxn id="171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171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74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73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>
              <a:stCxn id="173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72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stCxn id="172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TextBox 174"/>
          <p:cNvSpPr txBox="1"/>
          <p:nvPr/>
        </p:nvSpPr>
        <p:spPr>
          <a:xfrm>
            <a:off x="7110136" y="77058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110136" y="118841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7052518" y="499212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6937282" y="451665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6989661" y="382507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6994900" y="253555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6994900" y="190160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6994900" y="316951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84" name="Group 8"/>
          <p:cNvGrpSpPr/>
          <p:nvPr/>
        </p:nvGrpSpPr>
        <p:grpSpPr>
          <a:xfrm>
            <a:off x="7916792" y="798291"/>
            <a:ext cx="415994" cy="4577019"/>
            <a:chOff x="304800" y="1066800"/>
            <a:chExt cx="550151" cy="4401205"/>
          </a:xfrm>
        </p:grpSpPr>
        <p:sp>
          <p:nvSpPr>
            <p:cNvPr id="18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66254" y="789710"/>
            <a:ext cx="465674" cy="4628974"/>
            <a:chOff x="222348" y="1066800"/>
            <a:chExt cx="615852" cy="4451165"/>
          </a:xfrm>
        </p:grpSpPr>
        <p:sp>
          <p:nvSpPr>
            <p:cNvPr id="5" name="TextBox 4"/>
            <p:cNvSpPr txBox="1"/>
            <p:nvPr/>
          </p:nvSpPr>
          <p:spPr>
            <a:xfrm>
              <a:off x="222348" y="1116759"/>
              <a:ext cx="550150" cy="44012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1433856" y="802742"/>
            <a:ext cx="465674" cy="4639365"/>
            <a:chOff x="222348" y="1066800"/>
            <a:chExt cx="615852" cy="4461157"/>
          </a:xfrm>
        </p:grpSpPr>
        <p:sp>
          <p:nvSpPr>
            <p:cNvPr id="20" name="TextBox 3"/>
            <p:cNvSpPr txBox="1"/>
            <p:nvPr/>
          </p:nvSpPr>
          <p:spPr>
            <a:xfrm>
              <a:off x="222348" y="1126751"/>
              <a:ext cx="550150" cy="44012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2"/>
          <p:cNvGrpSpPr/>
          <p:nvPr/>
        </p:nvGrpSpPr>
        <p:grpSpPr>
          <a:xfrm>
            <a:off x="2701457" y="802742"/>
            <a:ext cx="465674" cy="4628974"/>
            <a:chOff x="222348" y="1066800"/>
            <a:chExt cx="615852" cy="4451165"/>
          </a:xfrm>
        </p:grpSpPr>
        <p:sp>
          <p:nvSpPr>
            <p:cNvPr id="34" name="TextBox 3"/>
            <p:cNvSpPr txBox="1"/>
            <p:nvPr/>
          </p:nvSpPr>
          <p:spPr>
            <a:xfrm>
              <a:off x="222348" y="1116759"/>
              <a:ext cx="550150" cy="44012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9" name="Straight Connector 38"/>
          <p:cNvCxnSpPr>
            <a:stCxn id="35" idx="6"/>
          </p:cNvCxnSpPr>
          <p:nvPr/>
        </p:nvCxnSpPr>
        <p:spPr>
          <a:xfrm flipV="1">
            <a:off x="3167131" y="1073976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5" idx="6"/>
          </p:cNvCxnSpPr>
          <p:nvPr/>
        </p:nvCxnSpPr>
        <p:spPr>
          <a:xfrm>
            <a:off x="3167131" y="1080096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2942445" y="1298662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6"/>
          </p:cNvCxnSpPr>
          <p:nvPr/>
        </p:nvCxnSpPr>
        <p:spPr>
          <a:xfrm>
            <a:off x="3167131" y="2427243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6"/>
          </p:cNvCxnSpPr>
          <p:nvPr/>
        </p:nvCxnSpPr>
        <p:spPr>
          <a:xfrm flipV="1">
            <a:off x="3167131" y="2421123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7" idx="6"/>
          </p:cNvCxnSpPr>
          <p:nvPr/>
        </p:nvCxnSpPr>
        <p:spPr>
          <a:xfrm>
            <a:off x="3167131" y="3695146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6" idx="6"/>
          </p:cNvCxnSpPr>
          <p:nvPr/>
        </p:nvCxnSpPr>
        <p:spPr>
          <a:xfrm flipV="1">
            <a:off x="3167131" y="5036173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6" idx="6"/>
          </p:cNvCxnSpPr>
          <p:nvPr/>
        </p:nvCxnSpPr>
        <p:spPr>
          <a:xfrm flipV="1">
            <a:off x="3167131" y="2421123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224749" y="77503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4749" y="119286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167130" y="499657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51894" y="452110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04274" y="382952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09512" y="254001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09512" y="190605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09512" y="317396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0" name="Group 32"/>
          <p:cNvGrpSpPr/>
          <p:nvPr/>
        </p:nvGrpSpPr>
        <p:grpSpPr>
          <a:xfrm>
            <a:off x="3969058" y="811323"/>
            <a:ext cx="1329948" cy="4628974"/>
            <a:chOff x="222348" y="1066800"/>
            <a:chExt cx="1758853" cy="4451165"/>
          </a:xfrm>
        </p:grpSpPr>
        <p:grpSp>
          <p:nvGrpSpPr>
            <p:cNvPr id="11" name="Group 8"/>
            <p:cNvGrpSpPr/>
            <p:nvPr/>
          </p:nvGrpSpPr>
          <p:grpSpPr>
            <a:xfrm>
              <a:off x="222348" y="1066800"/>
              <a:ext cx="615852" cy="4451165"/>
              <a:chOff x="222348" y="1066800"/>
              <a:chExt cx="615852" cy="4451165"/>
            </a:xfrm>
          </p:grpSpPr>
          <p:sp>
            <p:nvSpPr>
              <p:cNvPr id="65" name="TextBox 3"/>
              <p:cNvSpPr txBox="1"/>
              <p:nvPr/>
            </p:nvSpPr>
            <p:spPr>
              <a:xfrm>
                <a:off x="222348" y="1116759"/>
                <a:ext cx="550152" cy="44012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7" name="Straight Connector 56"/>
            <p:cNvCxnSpPr>
              <a:stCxn id="66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66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69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68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68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67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67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4492350" y="78361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92350" y="120144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434732" y="500515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19496" y="452968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371875" y="383810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77114" y="254859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377114" y="191463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77114" y="3182543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2" name="Group 8"/>
          <p:cNvGrpSpPr/>
          <p:nvPr/>
        </p:nvGrpSpPr>
        <p:grpSpPr>
          <a:xfrm>
            <a:off x="5236660" y="811323"/>
            <a:ext cx="465674" cy="4618583"/>
            <a:chOff x="222348" y="1066800"/>
            <a:chExt cx="615852" cy="4441173"/>
          </a:xfrm>
        </p:grpSpPr>
        <p:sp>
          <p:nvSpPr>
            <p:cNvPr id="79" name="TextBox 3"/>
            <p:cNvSpPr txBox="1"/>
            <p:nvPr/>
          </p:nvSpPr>
          <p:spPr>
            <a:xfrm>
              <a:off x="222348" y="1106767"/>
              <a:ext cx="550150" cy="44012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5562600" y="4532576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5784917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5784917" y="1067064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5400000" flipH="1" flipV="1">
            <a:off x="5560231" y="1285630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5784917" y="2414211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5784917" y="2408091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5784917" y="3682114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5784917" y="5023141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V="1">
            <a:off x="5784917" y="2408091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5842535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842535" y="117983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784916" y="498354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727298" y="2526978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5727298" y="189302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727298" y="316093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3" name="Group 32"/>
          <p:cNvGrpSpPr/>
          <p:nvPr/>
        </p:nvGrpSpPr>
        <p:grpSpPr>
          <a:xfrm>
            <a:off x="6594764" y="798291"/>
            <a:ext cx="1322028" cy="4622300"/>
            <a:chOff x="232822" y="1066800"/>
            <a:chExt cx="1748379" cy="4444747"/>
          </a:xfrm>
        </p:grpSpPr>
        <p:grpSp>
          <p:nvGrpSpPr>
            <p:cNvPr id="14" name="Group 8"/>
            <p:cNvGrpSpPr/>
            <p:nvPr/>
          </p:nvGrpSpPr>
          <p:grpSpPr>
            <a:xfrm>
              <a:off x="232822" y="1066800"/>
              <a:ext cx="605378" cy="4444747"/>
              <a:chOff x="232822" y="1066800"/>
              <a:chExt cx="605378" cy="4444747"/>
            </a:xfrm>
          </p:grpSpPr>
          <p:sp>
            <p:nvSpPr>
              <p:cNvPr id="170" name="TextBox 3"/>
              <p:cNvSpPr txBox="1"/>
              <p:nvPr/>
            </p:nvSpPr>
            <p:spPr>
              <a:xfrm>
                <a:off x="232822" y="1110342"/>
                <a:ext cx="550152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2" name="Straight Connector 161"/>
            <p:cNvCxnSpPr>
              <a:stCxn id="171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171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74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73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>
              <a:stCxn id="173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72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stCxn id="172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TextBox 174"/>
          <p:cNvSpPr txBox="1"/>
          <p:nvPr/>
        </p:nvSpPr>
        <p:spPr>
          <a:xfrm>
            <a:off x="7110136" y="77058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110136" y="1188412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7052518" y="499212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6937282" y="451665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6989661" y="382507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6994900" y="2535559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6994900" y="190160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6994900" y="316951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15" name="Group 8"/>
          <p:cNvGrpSpPr/>
          <p:nvPr/>
        </p:nvGrpSpPr>
        <p:grpSpPr>
          <a:xfrm>
            <a:off x="7848600" y="798291"/>
            <a:ext cx="471520" cy="4611909"/>
            <a:chOff x="214616" y="1066800"/>
            <a:chExt cx="623584" cy="4434755"/>
          </a:xfrm>
        </p:grpSpPr>
        <p:sp>
          <p:nvSpPr>
            <p:cNvPr id="184" name="TextBox 3"/>
            <p:cNvSpPr txBox="1"/>
            <p:nvPr/>
          </p:nvSpPr>
          <p:spPr>
            <a:xfrm>
              <a:off x="214616" y="110035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8" name="Straight Connector 127"/>
          <p:cNvCxnSpPr/>
          <p:nvPr/>
        </p:nvCxnSpPr>
        <p:spPr>
          <a:xfrm flipV="1">
            <a:off x="1878926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1878926" y="1067064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5400000" flipH="1" flipV="1">
            <a:off x="1654240" y="1285630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1878926" y="2414211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1878926" y="2408091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1878926" y="3682114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V="1">
            <a:off x="1878926" y="5023141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V="1">
            <a:off x="1878926" y="2408091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1936544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1936544" y="117983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878925" y="498354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763689" y="450807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816069" y="381649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821307" y="2526978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1821307" y="189302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1821307" y="316093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189" name="Straight Connector 188"/>
          <p:cNvCxnSpPr/>
          <p:nvPr/>
        </p:nvCxnSpPr>
        <p:spPr>
          <a:xfrm flipV="1">
            <a:off x="628553" y="1060944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628553" y="1067064"/>
            <a:ext cx="864274" cy="2608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rot="5400000" flipH="1" flipV="1">
            <a:off x="403867" y="1285630"/>
            <a:ext cx="1313645" cy="864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628553" y="2414211"/>
            <a:ext cx="864274" cy="12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628553" y="2408091"/>
            <a:ext cx="864274" cy="127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628553" y="3682114"/>
            <a:ext cx="864274" cy="1341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628553" y="5023141"/>
            <a:ext cx="864274" cy="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flipV="1">
            <a:off x="628553" y="2408091"/>
            <a:ext cx="864274" cy="26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686171" y="762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686171" y="1179831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628552" y="498354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468289" y="450807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565696" y="3816494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570934" y="2526978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570934" y="1893027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570934" y="316093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5665786" y="3810000"/>
            <a:ext cx="277814" cy="320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32"/>
          <p:cNvGrpSpPr/>
          <p:nvPr/>
        </p:nvGrpSpPr>
        <p:grpSpPr>
          <a:xfrm>
            <a:off x="2514600" y="1008995"/>
            <a:ext cx="1676401" cy="4401205"/>
            <a:chOff x="304800" y="1066800"/>
            <a:chExt cx="1676401" cy="4401205"/>
          </a:xfrm>
        </p:grpSpPr>
        <p:grpSp>
          <p:nvGrpSpPr>
            <p:cNvPr id="24" name="Group 8"/>
            <p:cNvGrpSpPr/>
            <p:nvPr/>
          </p:nvGrpSpPr>
          <p:grpSpPr>
            <a:xfrm>
              <a:off x="304800" y="1066800"/>
              <a:ext cx="550151" cy="4401205"/>
              <a:chOff x="304800" y="1066800"/>
              <a:chExt cx="550151" cy="4401205"/>
            </a:xfrm>
          </p:grpSpPr>
          <p:sp>
            <p:nvSpPr>
              <p:cNvPr id="33" name="TextBox 3"/>
              <p:cNvSpPr txBox="1"/>
              <p:nvPr/>
            </p:nvSpPr>
            <p:spPr>
              <a:xfrm>
                <a:off x="304800" y="1066800"/>
                <a:ext cx="550151" cy="4401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01</a:t>
                </a:r>
              </a:p>
              <a:p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10</a:t>
                </a:r>
              </a:p>
              <a:p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 smtClean="0">
                    <a:solidFill>
                      <a:srgbClr val="C00000"/>
                    </a:solidFill>
                  </a:rPr>
                  <a:t>11</a:t>
                </a:r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04800" y="106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04800" y="48768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04800" y="35814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04800" y="2362200"/>
                <a:ext cx="533400" cy="533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5" name="Straight Connector 24"/>
            <p:cNvCxnSpPr>
              <a:stCxn id="34" idx="6"/>
            </p:cNvCxnSpPr>
            <p:nvPr/>
          </p:nvCxnSpPr>
          <p:spPr>
            <a:xfrm flipV="1">
              <a:off x="838200" y="132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34" idx="6"/>
            </p:cNvCxnSpPr>
            <p:nvPr/>
          </p:nvCxnSpPr>
          <p:spPr>
            <a:xfrm>
              <a:off x="838200" y="1333500"/>
              <a:ext cx="1143000" cy="2508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778108" y="1387708"/>
              <a:ext cx="1263185" cy="1143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37" idx="6"/>
            </p:cNvCxnSpPr>
            <p:nvPr/>
          </p:nvCxnSpPr>
          <p:spPr>
            <a:xfrm>
              <a:off x="838200" y="2628900"/>
              <a:ext cx="1143000" cy="1213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36" idx="6"/>
            </p:cNvCxnSpPr>
            <p:nvPr/>
          </p:nvCxnSpPr>
          <p:spPr>
            <a:xfrm flipV="1">
              <a:off x="838200" y="2623015"/>
              <a:ext cx="1143000" cy="1225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36" idx="6"/>
            </p:cNvCxnSpPr>
            <p:nvPr/>
          </p:nvCxnSpPr>
          <p:spPr>
            <a:xfrm>
              <a:off x="838200" y="3848100"/>
              <a:ext cx="1143000" cy="12895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35" idx="6"/>
            </p:cNvCxnSpPr>
            <p:nvPr/>
          </p:nvCxnSpPr>
          <p:spPr>
            <a:xfrm flipV="1">
              <a:off x="838200" y="5137615"/>
              <a:ext cx="1143000" cy="5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5" idx="6"/>
            </p:cNvCxnSpPr>
            <p:nvPr/>
          </p:nvCxnSpPr>
          <p:spPr>
            <a:xfrm flipV="1">
              <a:off x="838200" y="2623015"/>
              <a:ext cx="1143000" cy="2520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grpSp>
        <p:nvGrpSpPr>
          <p:cNvPr id="39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48000" y="50417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895600" y="4584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971800" y="26795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71800" y="20699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"/>
          <p:cNvSpPr txBox="1"/>
          <p:nvPr/>
        </p:nvSpPr>
        <p:spPr>
          <a:xfrm>
            <a:off x="2514600" y="1008995"/>
            <a:ext cx="5501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00</a:t>
            </a:r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>
                <a:solidFill>
                  <a:srgbClr val="C00000"/>
                </a:solidFill>
              </a:rPr>
              <a:t>01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10</a:t>
            </a:r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>
                <a:solidFill>
                  <a:srgbClr val="C00000"/>
                </a:solidFill>
              </a:rPr>
              <a:t>11</a:t>
            </a:r>
            <a:endParaRPr lang="en-US" sz="2800" dirty="0">
              <a:solidFill>
                <a:srgbClr val="C000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838200" y="996464"/>
            <a:ext cx="550151" cy="4401205"/>
            <a:chOff x="304800" y="1066800"/>
            <a:chExt cx="550151" cy="4401205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1371600" y="1257279"/>
            <a:ext cx="1143000" cy="58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</p:cNvCxnSpPr>
          <p:nvPr/>
        </p:nvCxnSpPr>
        <p:spPr>
          <a:xfrm>
            <a:off x="1371600" y="1263164"/>
            <a:ext cx="1143000" cy="250871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8200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s[0]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15482" y="579120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s[1]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47800" y="969818"/>
            <a:ext cx="10871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00: z[0]+z[1]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47800" y="1371600"/>
            <a:ext cx="1106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11: -z[0]-z[1]</a:t>
            </a:r>
            <a:endParaRPr lang="en-US" sz="1400" dirty="0">
              <a:solidFill>
                <a:schemeClr val="tx2"/>
              </a:solidFill>
            </a:endParaRPr>
          </a:p>
        </p:txBody>
      </p:sp>
      <p:grpSp>
        <p:nvGrpSpPr>
          <p:cNvPr id="3" name="Group 8"/>
          <p:cNvGrpSpPr/>
          <p:nvPr/>
        </p:nvGrpSpPr>
        <p:grpSpPr>
          <a:xfrm>
            <a:off x="2514600" y="1008995"/>
            <a:ext cx="550151" cy="4401205"/>
            <a:chOff x="304800" y="1066800"/>
            <a:chExt cx="550151" cy="4401205"/>
          </a:xfrm>
        </p:grpSpPr>
        <p:sp>
          <p:nvSpPr>
            <p:cNvPr id="10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189454" y="152400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z[0], z[1]=0.9,0.8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6858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9508" y="319742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-1.7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2514600" y="100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514600" y="48189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514600" y="35235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514600" y="2304395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34" idx="6"/>
          </p:cNvCxnSpPr>
          <p:nvPr/>
        </p:nvCxnSpPr>
        <p:spPr>
          <a:xfrm flipV="1">
            <a:off x="3048000" y="1269810"/>
            <a:ext cx="1143000" cy="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4" idx="6"/>
          </p:cNvCxnSpPr>
          <p:nvPr/>
        </p:nvCxnSpPr>
        <p:spPr>
          <a:xfrm>
            <a:off x="3048000" y="1275695"/>
            <a:ext cx="1143000" cy="250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6" idx="6"/>
          </p:cNvCxnSpPr>
          <p:nvPr/>
        </p:nvCxnSpPr>
        <p:spPr>
          <a:xfrm flipV="1">
            <a:off x="3048000" y="2565210"/>
            <a:ext cx="1143000" cy="1225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6" idx="6"/>
          </p:cNvCxnSpPr>
          <p:nvPr/>
        </p:nvCxnSpPr>
        <p:spPr>
          <a:xfrm>
            <a:off x="3048000" y="3790295"/>
            <a:ext cx="1143000" cy="1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8"/>
          <p:cNvGrpSpPr/>
          <p:nvPr/>
        </p:nvGrpSpPr>
        <p:grpSpPr>
          <a:xfrm>
            <a:off x="4190999" y="1008995"/>
            <a:ext cx="550151" cy="4401205"/>
            <a:chOff x="304800" y="1066800"/>
            <a:chExt cx="550151" cy="4401205"/>
          </a:xfrm>
        </p:grpSpPr>
        <p:sp>
          <p:nvSpPr>
            <p:cNvPr id="48" name="TextBox 3"/>
            <p:cNvSpPr txBox="1"/>
            <p:nvPr/>
          </p:nvSpPr>
          <p:spPr>
            <a:xfrm>
              <a:off x="304800" y="1066800"/>
              <a:ext cx="550151" cy="44012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C00000"/>
                  </a:solidFill>
                </a:rPr>
                <a:t>00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01</a:t>
              </a:r>
            </a:p>
            <a:p>
              <a:endParaRPr lang="en-US" sz="2800" dirty="0"/>
            </a:p>
            <a:p>
              <a:endParaRPr lang="en-US" sz="2800" dirty="0" smtClean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10</a:t>
              </a:r>
            </a:p>
            <a:p>
              <a:endParaRPr lang="en-US" sz="2800" dirty="0" smtClean="0"/>
            </a:p>
            <a:p>
              <a:endParaRPr lang="en-US" sz="2800" dirty="0"/>
            </a:p>
            <a:p>
              <a:r>
                <a:rPr lang="en-US" sz="2800" dirty="0" smtClean="0">
                  <a:solidFill>
                    <a:srgbClr val="C00000"/>
                  </a:solidFill>
                </a:rPr>
                <a:t>11</a:t>
              </a:r>
              <a:endParaRPr lang="en-US" sz="2800" dirty="0">
                <a:solidFill>
                  <a:srgbClr val="C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04800" y="106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04800" y="48768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04800" y="35814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04800" y="2362200"/>
              <a:ext cx="533400" cy="533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191882" y="5802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s[2]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24200" y="98234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1384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64872" y="391951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01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1800" y="328913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1800" y="1524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z[2], z[3]=-0.1,0.5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2111</TotalTime>
  <Words>4466</Words>
  <Application>Microsoft Office PowerPoint</Application>
  <PresentationFormat>On-screen Show (4:3)</PresentationFormat>
  <Paragraphs>3750</Paragraphs>
  <Slides>54</Slides>
  <Notes>52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</vt:vector>
  </TitlesOfParts>
  <Company>University of Minnesota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Nihar Jindal</dc:creator>
  <cp:lastModifiedBy>Nihar Jindal</cp:lastModifiedBy>
  <cp:revision>39</cp:revision>
  <dcterms:created xsi:type="dcterms:W3CDTF">2009-10-26T18:35:26Z</dcterms:created>
  <dcterms:modified xsi:type="dcterms:W3CDTF">2010-01-04T17:34:50Z</dcterms:modified>
</cp:coreProperties>
</file>